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6858000" cx="12192000"/>
  <p:notesSz cx="6797675" cy="9926625"/>
  <p:embeddedFontLst>
    <p:embeddedFont>
      <p:font typeface="Tahoma"/>
      <p:regular r:id="rId29"/>
      <p:bold r:id="rId30"/>
    </p:embeddedFont>
    <p:embeddedFont>
      <p:font typeface="Century Schoolbook"/>
      <p:regular r:id="rId31"/>
      <p:bold r:id="rId32"/>
      <p:italic r:id="rId33"/>
      <p:boldItalic r:id="rId34"/>
    </p:embeddedFont>
    <p:embeddedFont>
      <p:font typeface="Dancing Script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i6xrZwBDltTB8Rd0rrnff3tomx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font" Target="fonts/Tahoma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enturySchoolbook-regular.fntdata"/><Relationship Id="rId30" Type="http://schemas.openxmlformats.org/officeDocument/2006/relationships/font" Target="fonts/Tahoma-bold.fntdata"/><Relationship Id="rId11" Type="http://schemas.openxmlformats.org/officeDocument/2006/relationships/slide" Target="slides/slide5.xml"/><Relationship Id="rId33" Type="http://schemas.openxmlformats.org/officeDocument/2006/relationships/font" Target="fonts/CenturySchoolbook-italic.fntdata"/><Relationship Id="rId10" Type="http://schemas.openxmlformats.org/officeDocument/2006/relationships/slide" Target="slides/slide4.xml"/><Relationship Id="rId32" Type="http://schemas.openxmlformats.org/officeDocument/2006/relationships/font" Target="fonts/CenturySchoolbook-bold.fntdata"/><Relationship Id="rId13" Type="http://schemas.openxmlformats.org/officeDocument/2006/relationships/slide" Target="slides/slide7.xml"/><Relationship Id="rId35" Type="http://schemas.openxmlformats.org/officeDocument/2006/relationships/font" Target="fonts/DancingScript-regular.fntdata"/><Relationship Id="rId12" Type="http://schemas.openxmlformats.org/officeDocument/2006/relationships/slide" Target="slides/slide6.xml"/><Relationship Id="rId34" Type="http://schemas.openxmlformats.org/officeDocument/2006/relationships/font" Target="fonts/CenturySchoolbook-boldItalic.fntdata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font" Target="fonts/DancingScript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123fe9ef0a_0_306:notes"/>
          <p:cNvSpPr txBox="1"/>
          <p:nvPr>
            <p:ph idx="1" type="body"/>
          </p:nvPr>
        </p:nvSpPr>
        <p:spPr>
          <a:xfrm>
            <a:off x="679769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5425" lIns="95425" spcFirstLastPara="1" rIns="95425" wrap="square" tIns="9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2" name="Google Shape;372;g3123fe9ef0a_0_306:notes"/>
          <p:cNvSpPr/>
          <p:nvPr>
            <p:ph idx="2" type="sldImg"/>
          </p:nvPr>
        </p:nvSpPr>
        <p:spPr>
          <a:xfrm>
            <a:off x="103399" y="743987"/>
            <a:ext cx="6591000" cy="37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123fe9ef0a_0_314:notes"/>
          <p:cNvSpPr txBox="1"/>
          <p:nvPr>
            <p:ph idx="1" type="body"/>
          </p:nvPr>
        </p:nvSpPr>
        <p:spPr>
          <a:xfrm>
            <a:off x="679769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5425" lIns="95425" spcFirstLastPara="1" rIns="95425" wrap="square" tIns="9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1" name="Google Shape;381;g3123fe9ef0a_0_314:notes"/>
          <p:cNvSpPr/>
          <p:nvPr>
            <p:ph idx="2" type="sldImg"/>
          </p:nvPr>
        </p:nvSpPr>
        <p:spPr>
          <a:xfrm>
            <a:off x="103399" y="743987"/>
            <a:ext cx="6591000" cy="37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123fe9ef0a_0_324:notes"/>
          <p:cNvSpPr txBox="1"/>
          <p:nvPr>
            <p:ph idx="1" type="body"/>
          </p:nvPr>
        </p:nvSpPr>
        <p:spPr>
          <a:xfrm>
            <a:off x="679769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5425" lIns="95425" spcFirstLastPara="1" rIns="95425" wrap="square" tIns="9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2" name="Google Shape;392;g3123fe9ef0a_0_324:notes"/>
          <p:cNvSpPr/>
          <p:nvPr>
            <p:ph idx="2" type="sldImg"/>
          </p:nvPr>
        </p:nvSpPr>
        <p:spPr>
          <a:xfrm>
            <a:off x="103399" y="743987"/>
            <a:ext cx="6591000" cy="37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123fe9ef0a_0_332:notes"/>
          <p:cNvSpPr txBox="1"/>
          <p:nvPr>
            <p:ph idx="1" type="body"/>
          </p:nvPr>
        </p:nvSpPr>
        <p:spPr>
          <a:xfrm>
            <a:off x="679769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5425" lIns="95425" spcFirstLastPara="1" rIns="95425" wrap="square" tIns="9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1" name="Google Shape;401;g3123fe9ef0a_0_332:notes"/>
          <p:cNvSpPr/>
          <p:nvPr>
            <p:ph idx="2" type="sldImg"/>
          </p:nvPr>
        </p:nvSpPr>
        <p:spPr>
          <a:xfrm>
            <a:off x="103399" y="743987"/>
            <a:ext cx="6591000" cy="37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123fe9ef0a_0_868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0" name="Google Shape;410;g3123fe9ef0a_0_868:notes"/>
          <p:cNvSpPr/>
          <p:nvPr>
            <p:ph idx="2" type="sldImg"/>
          </p:nvPr>
        </p:nvSpPr>
        <p:spPr>
          <a:xfrm>
            <a:off x="377649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123fe9ef0a_0_874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7" name="Google Shape;417;g3123fe9ef0a_0_874:notes"/>
          <p:cNvSpPr/>
          <p:nvPr>
            <p:ph idx="2" type="sldImg"/>
          </p:nvPr>
        </p:nvSpPr>
        <p:spPr>
          <a:xfrm>
            <a:off x="377649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123fe9ef0a_0_880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4" name="Google Shape;424;g3123fe9ef0a_0_880:notes"/>
          <p:cNvSpPr/>
          <p:nvPr>
            <p:ph idx="2" type="sldImg"/>
          </p:nvPr>
        </p:nvSpPr>
        <p:spPr>
          <a:xfrm>
            <a:off x="377649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123fe9ef0a_0_885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0" name="Google Shape;430;g3123fe9ef0a_0_885:notes"/>
          <p:cNvSpPr/>
          <p:nvPr>
            <p:ph idx="2" type="sldImg"/>
          </p:nvPr>
        </p:nvSpPr>
        <p:spPr>
          <a:xfrm>
            <a:off x="377649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123fe9ef0a_0_894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g3123fe9ef0a_0_894:notes"/>
          <p:cNvSpPr/>
          <p:nvPr>
            <p:ph idx="2" type="sldImg"/>
          </p:nvPr>
        </p:nvSpPr>
        <p:spPr>
          <a:xfrm>
            <a:off x="377649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123fe9ef0a_0_529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5" name="Google Shape;455;g3123fe9ef0a_0_529:notes"/>
          <p:cNvSpPr/>
          <p:nvPr>
            <p:ph idx="2" type="sldImg"/>
          </p:nvPr>
        </p:nvSpPr>
        <p:spPr>
          <a:xfrm>
            <a:off x="377649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123fe9ef0a_0_535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2" name="Google Shape;462;g3123fe9ef0a_0_535:notes"/>
          <p:cNvSpPr/>
          <p:nvPr>
            <p:ph idx="2" type="sldImg"/>
          </p:nvPr>
        </p:nvSpPr>
        <p:spPr>
          <a:xfrm>
            <a:off x="377649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123fe9ef0a_0_540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8" name="Google Shape;468;g3123fe9ef0a_0_540:notes"/>
          <p:cNvSpPr/>
          <p:nvPr>
            <p:ph idx="2" type="sldImg"/>
          </p:nvPr>
        </p:nvSpPr>
        <p:spPr>
          <a:xfrm>
            <a:off x="377649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123fe9ef0a_0_549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8" name="Google Shape;478;g3123fe9ef0a_0_549:notes"/>
          <p:cNvSpPr/>
          <p:nvPr>
            <p:ph idx="2" type="sldImg"/>
          </p:nvPr>
        </p:nvSpPr>
        <p:spPr>
          <a:xfrm>
            <a:off x="377649" y="744497"/>
            <a:ext cx="60423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123fe9ef0a_0_268:notes"/>
          <p:cNvSpPr txBox="1"/>
          <p:nvPr>
            <p:ph idx="1" type="body"/>
          </p:nvPr>
        </p:nvSpPr>
        <p:spPr>
          <a:xfrm>
            <a:off x="679769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5425" lIns="95425" spcFirstLastPara="1" rIns="95425" wrap="square" tIns="9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0" name="Google Shape;330;g3123fe9ef0a_0_268:notes"/>
          <p:cNvSpPr/>
          <p:nvPr>
            <p:ph idx="2" type="sldImg"/>
          </p:nvPr>
        </p:nvSpPr>
        <p:spPr>
          <a:xfrm>
            <a:off x="103399" y="743987"/>
            <a:ext cx="6591000" cy="37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123fe9ef0a_0_275:notes"/>
          <p:cNvSpPr txBox="1"/>
          <p:nvPr>
            <p:ph idx="1" type="body"/>
          </p:nvPr>
        </p:nvSpPr>
        <p:spPr>
          <a:xfrm>
            <a:off x="679769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5425" lIns="95425" spcFirstLastPara="1" rIns="95425" wrap="square" tIns="9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8" name="Google Shape;338;g3123fe9ef0a_0_275:notes"/>
          <p:cNvSpPr/>
          <p:nvPr>
            <p:ph idx="2" type="sldImg"/>
          </p:nvPr>
        </p:nvSpPr>
        <p:spPr>
          <a:xfrm>
            <a:off x="103399" y="743987"/>
            <a:ext cx="6591000" cy="37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123fe9ef0a_0_287:notes"/>
          <p:cNvSpPr txBox="1"/>
          <p:nvPr>
            <p:ph idx="1" type="body"/>
          </p:nvPr>
        </p:nvSpPr>
        <p:spPr>
          <a:xfrm>
            <a:off x="679769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5425" lIns="95425" spcFirstLastPara="1" rIns="95425" wrap="square" tIns="9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1" name="Google Shape;351;g3123fe9ef0a_0_287:notes"/>
          <p:cNvSpPr/>
          <p:nvPr>
            <p:ph idx="2" type="sldImg"/>
          </p:nvPr>
        </p:nvSpPr>
        <p:spPr>
          <a:xfrm>
            <a:off x="103399" y="743987"/>
            <a:ext cx="6591000" cy="37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123fe9ef0a_0_294:notes"/>
          <p:cNvSpPr txBox="1"/>
          <p:nvPr>
            <p:ph idx="1" type="body"/>
          </p:nvPr>
        </p:nvSpPr>
        <p:spPr>
          <a:xfrm>
            <a:off x="679769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5425" lIns="95425" spcFirstLastPara="1" rIns="95425" wrap="square" tIns="9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9" name="Google Shape;359;g3123fe9ef0a_0_294:notes"/>
          <p:cNvSpPr/>
          <p:nvPr>
            <p:ph idx="2" type="sldImg"/>
          </p:nvPr>
        </p:nvSpPr>
        <p:spPr>
          <a:xfrm>
            <a:off x="103399" y="743987"/>
            <a:ext cx="6591000" cy="37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23fe9ef0a_0_34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3123fe9ef0a_0_34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g3123fe9ef0a_0_34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3123fe9ef0a_0_34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3123fe9ef0a_0_34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23fe9ef0a_0_35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3123fe9ef0a_0_35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3123fe9ef0a_0_35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123fe9ef0a_0_356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3123fe9ef0a_0_356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3" name="Google Shape;103;g3123fe9ef0a_0_35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3123fe9ef0a_0_35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3123fe9ef0a_0_35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123fe9ef0a_0_36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3123fe9ef0a_0_362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g3123fe9ef0a_0_362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g3123fe9ef0a_0_36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3123fe9ef0a_0_36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g3123fe9ef0a_0_36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123fe9ef0a_0_369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g3123fe9ef0a_0_369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g3123fe9ef0a_0_369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g3123fe9ef0a_0_369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3123fe9ef0a_0_369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g3123fe9ef0a_0_36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3123fe9ef0a_0_36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g3123fe9ef0a_0_36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123fe9ef0a_0_37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g3123fe9ef0a_0_37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g3123fe9ef0a_0_37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3123fe9ef0a_0_37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123fe9ef0a_0_38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3123fe9ef0a_0_383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0" name="Google Shape;130;g3123fe9ef0a_0_383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1" name="Google Shape;131;g3123fe9ef0a_0_38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3123fe9ef0a_0_38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g3123fe9ef0a_0_3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23fe9ef0a_0_39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g3123fe9ef0a_0_390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g3123fe9ef0a_0_39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3123fe9ef0a_0_39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3123fe9ef0a_0_3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23fe9ef0a_0_396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123fe9ef0a_0_396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g3123fe9ef0a_0_39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g3123fe9ef0a_0_39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3123fe9ef0a_0_39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23fe9ef0a_0_91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3123fe9ef0a_0_914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g3123fe9ef0a_0_914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g3123fe9ef0a_0_914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3123fe9ef0a_0_914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123fe9ef0a_0_920"/>
          <p:cNvSpPr txBox="1"/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g3123fe9ef0a_0_920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1" name="Google Shape;161;g3123fe9ef0a_0_920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3123fe9ef0a_0_920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g3123fe9ef0a_0_920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23fe9ef0a_0_926"/>
          <p:cNvSpPr txBox="1"/>
          <p:nvPr>
            <p:ph type="title"/>
          </p:nvPr>
        </p:nvSpPr>
        <p:spPr>
          <a:xfrm>
            <a:off x="963084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g3123fe9ef0a_0_926"/>
          <p:cNvSpPr txBox="1"/>
          <p:nvPr>
            <p:ph idx="1" type="body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7" name="Google Shape;167;g3123fe9ef0a_0_926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g3123fe9ef0a_0_926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3123fe9ef0a_0_926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23fe9ef0a_0_93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g3123fe9ef0a_0_932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73" name="Google Shape;173;g3123fe9ef0a_0_932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74" name="Google Shape;174;g3123fe9ef0a_0_932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g3123fe9ef0a_0_932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3123fe9ef0a_0_932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123fe9ef0a_0_93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3123fe9ef0a_0_939"/>
          <p:cNvSpPr txBox="1"/>
          <p:nvPr>
            <p:ph idx="1" type="body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0" name="Google Shape;180;g3123fe9ef0a_0_939"/>
          <p:cNvSpPr txBox="1"/>
          <p:nvPr>
            <p:ph idx="2" type="body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81" name="Google Shape;181;g3123fe9ef0a_0_939"/>
          <p:cNvSpPr txBox="1"/>
          <p:nvPr>
            <p:ph idx="3" type="body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2" name="Google Shape;182;g3123fe9ef0a_0_939"/>
          <p:cNvSpPr txBox="1"/>
          <p:nvPr>
            <p:ph idx="4" type="body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83" name="Google Shape;183;g3123fe9ef0a_0_939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g3123fe9ef0a_0_939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g3123fe9ef0a_0_939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23fe9ef0a_0_94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3123fe9ef0a_0_948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g3123fe9ef0a_0_948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g3123fe9ef0a_0_948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23fe9ef0a_0_953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g3123fe9ef0a_0_953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g3123fe9ef0a_0_953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23fe9ef0a_0_957"/>
          <p:cNvSpPr txBox="1"/>
          <p:nvPr>
            <p:ph type="title"/>
          </p:nvPr>
        </p:nvSpPr>
        <p:spPr>
          <a:xfrm>
            <a:off x="609600" y="273050"/>
            <a:ext cx="40113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3123fe9ef0a_0_957"/>
          <p:cNvSpPr txBox="1"/>
          <p:nvPr>
            <p:ph idx="1" type="body"/>
          </p:nvPr>
        </p:nvSpPr>
        <p:spPr>
          <a:xfrm>
            <a:off x="4766733" y="273050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98" name="Google Shape;198;g3123fe9ef0a_0_957"/>
          <p:cNvSpPr txBox="1"/>
          <p:nvPr>
            <p:ph idx="2" type="body"/>
          </p:nvPr>
        </p:nvSpPr>
        <p:spPr>
          <a:xfrm>
            <a:off x="609600" y="1435100"/>
            <a:ext cx="40113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99" name="Google Shape;199;g3123fe9ef0a_0_957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g3123fe9ef0a_0_957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g3123fe9ef0a_0_957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23fe9ef0a_0_964"/>
          <p:cNvSpPr txBox="1"/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g3123fe9ef0a_0_964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g3123fe9ef0a_0_964"/>
          <p:cNvSpPr txBox="1"/>
          <p:nvPr>
            <p:ph idx="1" type="body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06" name="Google Shape;206;g3123fe9ef0a_0_964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g3123fe9ef0a_0_964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g3123fe9ef0a_0_964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123fe9ef0a_0_97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g3123fe9ef0a_0_971"/>
          <p:cNvSpPr txBox="1"/>
          <p:nvPr>
            <p:ph idx="1" type="body"/>
          </p:nvPr>
        </p:nvSpPr>
        <p:spPr>
          <a:xfrm rot="5400000">
            <a:off x="3832951" y="-1623150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g3123fe9ef0a_0_971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g3123fe9ef0a_0_971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g3123fe9ef0a_0_971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itleAndTx">
  <p:cSld name="VERTICAL_TITLE_AND_VERTICAL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123fe9ef0a_0_977"/>
          <p:cNvSpPr txBox="1"/>
          <p:nvPr>
            <p:ph type="title"/>
          </p:nvPr>
        </p:nvSpPr>
        <p:spPr>
          <a:xfrm rot="5400000">
            <a:off x="7285051" y="1828789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g3123fe9ef0a_0_977"/>
          <p:cNvSpPr txBox="1"/>
          <p:nvPr>
            <p:ph idx="1" type="body"/>
          </p:nvPr>
        </p:nvSpPr>
        <p:spPr>
          <a:xfrm rot="5400000">
            <a:off x="1697001" y="-812862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g3123fe9ef0a_0_977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g3123fe9ef0a_0_977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g3123fe9ef0a_0_977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123fe9ef0a_0_3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g3123fe9ef0a_0_34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3123fe9ef0a_0_34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3123fe9ef0a_0_34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3123fe9ef0a_0_3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23fe9ef0a_0_90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g3123fe9ef0a_0_908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g3123fe9ef0a_0_908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g3123fe9ef0a_0_908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g3123fe9ef0a_0_908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35.jpg"/><Relationship Id="rId5" Type="http://schemas.openxmlformats.org/officeDocument/2006/relationships/image" Target="../media/image28.png"/><Relationship Id="rId6" Type="http://schemas.openxmlformats.org/officeDocument/2006/relationships/image" Target="../media/image40.png"/><Relationship Id="rId7" Type="http://schemas.openxmlformats.org/officeDocument/2006/relationships/image" Target="../media/image29.png"/><Relationship Id="rId8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49.png"/><Relationship Id="rId9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Relationship Id="rId7" Type="http://schemas.openxmlformats.org/officeDocument/2006/relationships/image" Target="../media/image34.png"/><Relationship Id="rId8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jpg"/><Relationship Id="rId4" Type="http://schemas.openxmlformats.org/officeDocument/2006/relationships/image" Target="../media/image47.gif"/><Relationship Id="rId5" Type="http://schemas.openxmlformats.org/officeDocument/2006/relationships/image" Target="../media/image46.gif"/><Relationship Id="rId6" Type="http://schemas.openxmlformats.org/officeDocument/2006/relationships/image" Target="../media/image4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1.png"/><Relationship Id="rId7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jpg"/><Relationship Id="rId4" Type="http://schemas.openxmlformats.org/officeDocument/2006/relationships/image" Target="../media/image47.gif"/><Relationship Id="rId5" Type="http://schemas.openxmlformats.org/officeDocument/2006/relationships/image" Target="../media/image46.gif"/><Relationship Id="rId6" Type="http://schemas.openxmlformats.org/officeDocument/2006/relationships/image" Target="../media/image4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Relationship Id="rId7" Type="http://schemas.openxmlformats.org/officeDocument/2006/relationships/image" Target="../media/image12.png"/><Relationship Id="rId8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26.png"/><Relationship Id="rId5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11" Type="http://schemas.openxmlformats.org/officeDocument/2006/relationships/image" Target="../media/image32.jpg"/><Relationship Id="rId10" Type="http://schemas.openxmlformats.org/officeDocument/2006/relationships/image" Target="../media/image25.png"/><Relationship Id="rId9" Type="http://schemas.openxmlformats.org/officeDocument/2006/relationships/image" Target="../media/image19.png"/><Relationship Id="rId5" Type="http://schemas.openxmlformats.org/officeDocument/2006/relationships/image" Target="../media/image44.png"/><Relationship Id="rId6" Type="http://schemas.openxmlformats.org/officeDocument/2006/relationships/image" Target="../media/image33.png"/><Relationship Id="rId7" Type="http://schemas.openxmlformats.org/officeDocument/2006/relationships/image" Target="../media/image22.png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"/>
          <p:cNvSpPr/>
          <p:nvPr/>
        </p:nvSpPr>
        <p:spPr>
          <a:xfrm>
            <a:off x="2288973" y="50948"/>
            <a:ext cx="81826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5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Indirizzo Tecnico-Economico </a:t>
            </a:r>
            <a:endParaRPr/>
          </a:p>
        </p:txBody>
      </p:sp>
      <p:pic>
        <p:nvPicPr>
          <p:cNvPr id="226" name="Google Shape;22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396"/>
            <a:ext cx="1076730" cy="70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60000" dist="19050">
              <a:srgbClr val="000000">
                <a:alpha val="49803"/>
              </a:srgbClr>
            </a:outerShdw>
          </a:effectLst>
        </p:spPr>
      </p:pic>
      <p:grpSp>
        <p:nvGrpSpPr>
          <p:cNvPr id="227" name="Google Shape;227;p1"/>
          <p:cNvGrpSpPr/>
          <p:nvPr/>
        </p:nvGrpSpPr>
        <p:grpSpPr>
          <a:xfrm>
            <a:off x="2854776" y="967342"/>
            <a:ext cx="6482448" cy="923330"/>
            <a:chOff x="571501" y="1091760"/>
            <a:chExt cx="6672262" cy="1128712"/>
          </a:xfrm>
        </p:grpSpPr>
        <p:sp>
          <p:nvSpPr>
            <p:cNvPr id="228" name="Google Shape;228;p1"/>
            <p:cNvSpPr/>
            <p:nvPr/>
          </p:nvSpPr>
          <p:spPr>
            <a:xfrm>
              <a:off x="1121569" y="1209242"/>
              <a:ext cx="6122194" cy="900113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it-IT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</a:t>
              </a:r>
              <a:r>
                <a:rPr b="0" i="0" lang="it-IT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Quali materie </a:t>
              </a:r>
              <a:r>
                <a:rPr b="1" i="0" lang="it-IT" sz="2800" u="none" cap="none" strike="noStrik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di indirizzo </a:t>
              </a:r>
              <a:r>
                <a:rPr b="0" i="0" lang="it-IT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studierò ? </a:t>
              </a:r>
              <a:endParaRPr/>
            </a:p>
          </p:txBody>
        </p:sp>
        <p:sp>
          <p:nvSpPr>
            <p:cNvPr id="229" name="Google Shape;229;p1"/>
            <p:cNvSpPr/>
            <p:nvPr/>
          </p:nvSpPr>
          <p:spPr>
            <a:xfrm>
              <a:off x="571501" y="1091760"/>
              <a:ext cx="1100137" cy="1128712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Punto interrogativo" id="230" name="Google Shape;230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64369" y="119891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1" name="Google Shape;231;p1"/>
          <p:cNvGrpSpPr/>
          <p:nvPr/>
        </p:nvGrpSpPr>
        <p:grpSpPr>
          <a:xfrm>
            <a:off x="624565" y="2318948"/>
            <a:ext cx="2003924" cy="1989319"/>
            <a:chOff x="161496" y="2661370"/>
            <a:chExt cx="1900191" cy="1710172"/>
          </a:xfrm>
        </p:grpSpPr>
        <p:pic>
          <p:nvPicPr>
            <p:cNvPr id="232" name="Google Shape;232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1496" y="2661370"/>
              <a:ext cx="1900191" cy="1710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1"/>
            <p:cNvSpPr txBox="1"/>
            <p:nvPr/>
          </p:nvSpPr>
          <p:spPr>
            <a:xfrm rot="-624373">
              <a:off x="355819" y="3253741"/>
              <a:ext cx="1314450" cy="6085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it-IT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Economia Aziendale</a:t>
              </a:r>
              <a:endParaRPr/>
            </a:p>
          </p:txBody>
        </p:sp>
      </p:grpSp>
      <p:grpSp>
        <p:nvGrpSpPr>
          <p:cNvPr id="234" name="Google Shape;234;p1"/>
          <p:cNvGrpSpPr/>
          <p:nvPr/>
        </p:nvGrpSpPr>
        <p:grpSpPr>
          <a:xfrm>
            <a:off x="9757510" y="2212548"/>
            <a:ext cx="2003924" cy="1989319"/>
            <a:chOff x="-229520" y="2661369"/>
            <a:chExt cx="1900191" cy="1710172"/>
          </a:xfrm>
        </p:grpSpPr>
        <p:pic>
          <p:nvPicPr>
            <p:cNvPr id="235" name="Google Shape;235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229520" y="2661369"/>
              <a:ext cx="1900191" cy="1710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p1"/>
            <p:cNvSpPr txBox="1"/>
            <p:nvPr/>
          </p:nvSpPr>
          <p:spPr>
            <a:xfrm>
              <a:off x="161496" y="3331790"/>
              <a:ext cx="1314450" cy="3439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it-IT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Spagnolo</a:t>
              </a:r>
              <a:endParaRPr/>
            </a:p>
          </p:txBody>
        </p:sp>
      </p:grpSp>
      <p:grpSp>
        <p:nvGrpSpPr>
          <p:cNvPr id="237" name="Google Shape;237;p1"/>
          <p:cNvGrpSpPr/>
          <p:nvPr/>
        </p:nvGrpSpPr>
        <p:grpSpPr>
          <a:xfrm>
            <a:off x="3749424" y="4729527"/>
            <a:ext cx="2003924" cy="1989319"/>
            <a:chOff x="161496" y="2661370"/>
            <a:chExt cx="1900191" cy="1710172"/>
          </a:xfrm>
        </p:grpSpPr>
        <p:pic>
          <p:nvPicPr>
            <p:cNvPr id="238" name="Google Shape;238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1496" y="2661370"/>
              <a:ext cx="1900191" cy="1710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"/>
            <p:cNvSpPr txBox="1"/>
            <p:nvPr/>
          </p:nvSpPr>
          <p:spPr>
            <a:xfrm>
              <a:off x="235402" y="3236551"/>
              <a:ext cx="1547336" cy="6085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Economia Politica</a:t>
              </a:r>
              <a:endParaRPr/>
            </a:p>
          </p:txBody>
        </p:sp>
      </p:grpSp>
      <p:grpSp>
        <p:nvGrpSpPr>
          <p:cNvPr id="240" name="Google Shape;240;p1"/>
          <p:cNvGrpSpPr/>
          <p:nvPr/>
        </p:nvGrpSpPr>
        <p:grpSpPr>
          <a:xfrm>
            <a:off x="3641306" y="2254914"/>
            <a:ext cx="2003924" cy="1989319"/>
            <a:chOff x="161496" y="2661370"/>
            <a:chExt cx="1900191" cy="1710172"/>
          </a:xfrm>
        </p:grpSpPr>
        <p:pic>
          <p:nvPicPr>
            <p:cNvPr id="241" name="Google Shape;241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1496" y="2661370"/>
              <a:ext cx="1900191" cy="1710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1"/>
            <p:cNvSpPr txBox="1"/>
            <p:nvPr/>
          </p:nvSpPr>
          <p:spPr>
            <a:xfrm>
              <a:off x="454366" y="3358580"/>
              <a:ext cx="1314450" cy="3439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Informatica</a:t>
              </a:r>
              <a:endParaRPr/>
            </a:p>
          </p:txBody>
        </p:sp>
      </p:grpSp>
      <p:grpSp>
        <p:nvGrpSpPr>
          <p:cNvPr id="243" name="Google Shape;243;p1"/>
          <p:cNvGrpSpPr/>
          <p:nvPr/>
        </p:nvGrpSpPr>
        <p:grpSpPr>
          <a:xfrm>
            <a:off x="624565" y="4817733"/>
            <a:ext cx="2003924" cy="1989319"/>
            <a:chOff x="161496" y="2661370"/>
            <a:chExt cx="1900191" cy="1710172"/>
          </a:xfrm>
        </p:grpSpPr>
        <p:pic>
          <p:nvPicPr>
            <p:cNvPr id="244" name="Google Shape;244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1496" y="2661370"/>
              <a:ext cx="1900191" cy="1710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1"/>
            <p:cNvSpPr txBox="1"/>
            <p:nvPr/>
          </p:nvSpPr>
          <p:spPr>
            <a:xfrm rot="-416537">
              <a:off x="588192" y="3331790"/>
              <a:ext cx="1095486" cy="3439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Diritto</a:t>
              </a:r>
              <a:endParaRPr/>
            </a:p>
          </p:txBody>
        </p:sp>
      </p:grpSp>
      <p:grpSp>
        <p:nvGrpSpPr>
          <p:cNvPr id="246" name="Google Shape;246;p1"/>
          <p:cNvGrpSpPr/>
          <p:nvPr/>
        </p:nvGrpSpPr>
        <p:grpSpPr>
          <a:xfrm>
            <a:off x="6770051" y="2212548"/>
            <a:ext cx="2003924" cy="1989319"/>
            <a:chOff x="161496" y="2661370"/>
            <a:chExt cx="1900191" cy="1710172"/>
          </a:xfrm>
        </p:grpSpPr>
        <p:pic>
          <p:nvPicPr>
            <p:cNvPr id="247" name="Google Shape;247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1496" y="2661370"/>
              <a:ext cx="1900191" cy="1710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1"/>
            <p:cNvSpPr txBox="1"/>
            <p:nvPr/>
          </p:nvSpPr>
          <p:spPr>
            <a:xfrm>
              <a:off x="454366" y="3331790"/>
              <a:ext cx="1314450" cy="3439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Francese</a:t>
              </a:r>
              <a:endParaRPr/>
            </a:p>
          </p:txBody>
        </p:sp>
      </p:grpSp>
      <p:grpSp>
        <p:nvGrpSpPr>
          <p:cNvPr id="249" name="Google Shape;249;p1"/>
          <p:cNvGrpSpPr/>
          <p:nvPr/>
        </p:nvGrpSpPr>
        <p:grpSpPr>
          <a:xfrm>
            <a:off x="6773938" y="4662987"/>
            <a:ext cx="2003924" cy="1989319"/>
            <a:chOff x="161496" y="2661370"/>
            <a:chExt cx="1900191" cy="1710172"/>
          </a:xfrm>
        </p:grpSpPr>
        <p:pic>
          <p:nvPicPr>
            <p:cNvPr id="250" name="Google Shape;250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1496" y="2661370"/>
              <a:ext cx="1900191" cy="1710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"/>
            <p:cNvSpPr txBox="1"/>
            <p:nvPr/>
          </p:nvSpPr>
          <p:spPr>
            <a:xfrm>
              <a:off x="293861" y="3185632"/>
              <a:ext cx="1547336" cy="6085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Relazioni Internazionali</a:t>
              </a:r>
              <a:endParaRPr/>
            </a:p>
          </p:txBody>
        </p:sp>
      </p:grpSp>
      <p:grpSp>
        <p:nvGrpSpPr>
          <p:cNvPr id="252" name="Google Shape;252;p1"/>
          <p:cNvGrpSpPr/>
          <p:nvPr/>
        </p:nvGrpSpPr>
        <p:grpSpPr>
          <a:xfrm>
            <a:off x="9956396" y="4632106"/>
            <a:ext cx="2003924" cy="1989319"/>
            <a:chOff x="-229520" y="2661369"/>
            <a:chExt cx="1900191" cy="1710172"/>
          </a:xfrm>
        </p:grpSpPr>
        <p:pic>
          <p:nvPicPr>
            <p:cNvPr id="253" name="Google Shape;253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229520" y="2661369"/>
              <a:ext cx="1900191" cy="1710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1"/>
            <p:cNvSpPr txBox="1"/>
            <p:nvPr/>
          </p:nvSpPr>
          <p:spPr>
            <a:xfrm>
              <a:off x="63351" y="3106431"/>
              <a:ext cx="1314450" cy="8731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Percorsi Formativi STEM</a:t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5000"/>
          </a:blip>
          <a:stretch>
            <a:fillRect/>
          </a:stretch>
        </a:blip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3123fe9ef0a_0_306"/>
          <p:cNvPicPr preferRelativeResize="0"/>
          <p:nvPr/>
        </p:nvPicPr>
        <p:blipFill rotWithShape="1">
          <a:blip r:embed="rId4">
            <a:alphaModFix/>
          </a:blip>
          <a:srcRect b="7834" l="0" r="0" t="0"/>
          <a:stretch/>
        </p:blipFill>
        <p:spPr>
          <a:xfrm>
            <a:off x="150480" y="3861054"/>
            <a:ext cx="3412435" cy="275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3123fe9ef0a_0_3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27061" y="336489"/>
            <a:ext cx="2159013" cy="320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3123fe9ef0a_0_3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061" y="88650"/>
            <a:ext cx="5082025" cy="248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3123fe9ef0a_0_306"/>
          <p:cNvPicPr preferRelativeResize="0"/>
          <p:nvPr/>
        </p:nvPicPr>
        <p:blipFill rotWithShape="1">
          <a:blip r:embed="rId7">
            <a:alphaModFix/>
          </a:blip>
          <a:srcRect b="3875" l="0" r="5740" t="9416"/>
          <a:stretch/>
        </p:blipFill>
        <p:spPr>
          <a:xfrm>
            <a:off x="7573689" y="4426857"/>
            <a:ext cx="4483302" cy="232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3123fe9ef0a_0_30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62361" y="2348842"/>
            <a:ext cx="4993785" cy="2389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5000"/>
          </a:blip>
          <a:stretch>
            <a:fillRect/>
          </a:stretch>
        </a:blip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g3123fe9ef0a_0_3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1873" y="2745507"/>
            <a:ext cx="3552172" cy="203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3123fe9ef0a_0_3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973" y="670809"/>
            <a:ext cx="3650974" cy="203559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3123fe9ef0a_0_314"/>
          <p:cNvSpPr txBox="1"/>
          <p:nvPr/>
        </p:nvSpPr>
        <p:spPr>
          <a:xfrm>
            <a:off x="145774" y="0"/>
            <a:ext cx="12046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it-IT" sz="25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Vediamo da vicino i settori di intervento del geometra</a:t>
            </a:r>
            <a:endParaRPr b="0" i="0" sz="25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g3123fe9ef0a_0_3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1943" y="556180"/>
            <a:ext cx="5203373" cy="290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3123fe9ef0a_0_3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4914" y="4844349"/>
            <a:ext cx="3606905" cy="199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3123fe9ef0a_0_3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51363" y="3660801"/>
            <a:ext cx="5145529" cy="304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3123fe9ef0a_0_3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040" y="2547257"/>
            <a:ext cx="2070061" cy="2297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123fe9ef0a_0_324"/>
          <p:cNvSpPr txBox="1"/>
          <p:nvPr>
            <p:ph idx="1" type="body"/>
          </p:nvPr>
        </p:nvSpPr>
        <p:spPr>
          <a:xfrm>
            <a:off x="214200" y="1359239"/>
            <a:ext cx="11728800" cy="31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Noto Sans Symbols"/>
              <a:buChar char="∙"/>
            </a:pPr>
            <a:r>
              <a:rPr lang="it-IT" sz="1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abbina la tradizionale dimensione operativa del diplomato in Costruzioni Ambiente e Territorio con una specifica </a:t>
            </a:r>
            <a:r>
              <a:rPr b="1" lang="it-IT" sz="1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professionalità nell’ambito dell’impiantistica sportiva</a:t>
            </a:r>
            <a:r>
              <a:rPr lang="it-IT" sz="1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5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Noto Sans Symbols"/>
              <a:buChar char="∙"/>
            </a:pPr>
            <a:r>
              <a:rPr b="1" lang="it-IT" sz="1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è rivolta ai molti studenti che già frequentano l’ambiente sportivo</a:t>
            </a:r>
            <a:r>
              <a:rPr lang="it-IT" sz="1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 livello semiprofessionistico, sentono l’esigenza di potere seguire un corso di studi che tenga conto della </a:t>
            </a:r>
            <a:r>
              <a:rPr i="1" lang="it-IT" sz="1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necessità di praticare la propria passione </a:t>
            </a:r>
            <a:r>
              <a:rPr lang="it-IT" sz="1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 al tempo diplomarsi;</a:t>
            </a:r>
            <a:endParaRPr sz="15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91A"/>
              </a:buClr>
              <a:buSzPts val="1500"/>
              <a:buFont typeface="Noto Sans Symbols"/>
              <a:buChar char="∙"/>
            </a:pPr>
            <a:r>
              <a:rPr lang="it-IT" sz="1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intende formare un diplomato di scuola superiore con una cultura tecnico-scientifica in ambiti ove interviene </a:t>
            </a:r>
            <a:r>
              <a:rPr b="1" lang="it-IT" sz="1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l’innovazione tecnologica </a:t>
            </a:r>
            <a:r>
              <a:rPr lang="it-IT" sz="1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dei processi, dei prodotti, dei servizi per il territorio nonché una capacità di comprendere il </a:t>
            </a:r>
            <a:r>
              <a:rPr b="1" lang="it-IT" sz="1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funzionamento del corpo umano, delle competenze motorie, della mente e delle relazioni sociali</a:t>
            </a:r>
            <a:r>
              <a:rPr lang="it-IT" sz="1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90803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</p:txBody>
      </p:sp>
      <p:sp>
        <p:nvSpPr>
          <p:cNvPr id="395" name="Google Shape;395;g3123fe9ef0a_0_324"/>
          <p:cNvSpPr txBox="1"/>
          <p:nvPr/>
        </p:nvSpPr>
        <p:spPr>
          <a:xfrm>
            <a:off x="249132" y="3854288"/>
            <a:ext cx="11728800" cy="27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A"/>
              </a:buClr>
              <a:buSzPct val="155555"/>
              <a:buFont typeface="Arial"/>
              <a:buNone/>
            </a:pPr>
            <a:r>
              <a:rPr b="1" i="0" lang="it-IT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 COMPETENZE IN USCITA… QUALI SONO?</a:t>
            </a:r>
            <a:endParaRPr b="1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3429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91A"/>
              </a:buClr>
              <a:buSzPct val="120000"/>
              <a:buFont typeface="Noto Sans Symbols"/>
              <a:buChar char="∙"/>
            </a:pPr>
            <a:r>
              <a:rPr b="0" i="0" lang="it-IT" sz="15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nell'ambito della </a:t>
            </a:r>
            <a:r>
              <a:rPr b="1" i="0" lang="it-IT" sz="15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progettazione</a:t>
            </a:r>
            <a:r>
              <a:rPr b="0" i="0" lang="it-IT" sz="15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della </a:t>
            </a:r>
            <a:r>
              <a:rPr b="1" i="0" lang="it-IT" sz="15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gestione economica</a:t>
            </a:r>
            <a:r>
              <a:rPr b="0" i="0" lang="it-IT" sz="15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degli impianti sportivi, nonché </a:t>
            </a:r>
            <a:r>
              <a:rPr b="1" i="0" lang="it-IT" sz="15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nell’organizzazione della sicurezza nelle manifestazioni pubbliche sportive</a:t>
            </a:r>
            <a:r>
              <a:rPr b="0" i="0" lang="it-IT" sz="15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b="0" i="0" sz="15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3429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91A"/>
              </a:buClr>
              <a:buSzPct val="120000"/>
              <a:buFont typeface="Noto Sans Symbols"/>
              <a:buChar char="∙"/>
            </a:pPr>
            <a:r>
              <a:rPr b="0" i="0" lang="it-IT" sz="15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capacità di individuare le interdipendenze tra scienza, economia e tecnologia in contesti sia locali che globali;</a:t>
            </a:r>
            <a:endParaRPr b="0" i="0" sz="15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3429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91A"/>
              </a:buClr>
              <a:buSzPct val="120000"/>
              <a:buFont typeface="Noto Sans Symbols"/>
              <a:buChar char="∙"/>
            </a:pPr>
            <a:r>
              <a:rPr b="0" i="0" lang="it-IT" sz="15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un </a:t>
            </a:r>
            <a:r>
              <a:rPr b="1" i="0" lang="it-IT" sz="15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approfondimento giuridico </a:t>
            </a:r>
            <a:r>
              <a:rPr b="0" i="0" lang="it-IT" sz="15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che chiarisce il contesto legislativo di riferimento;</a:t>
            </a:r>
            <a:endParaRPr b="0" i="0" sz="15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3429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91A"/>
              </a:buClr>
              <a:buSzPct val="120000"/>
              <a:buFont typeface="Noto Sans Symbols"/>
              <a:buChar char="∙"/>
            </a:pPr>
            <a:r>
              <a:rPr b="0" i="0" lang="it-IT" sz="15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l’acquisizione di </a:t>
            </a:r>
            <a:r>
              <a:rPr b="1" i="0" lang="it-IT" sz="15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tecnologie multimediali applicate in particolare al disegno tecnico</a:t>
            </a:r>
            <a:r>
              <a:rPr b="0" i="0" lang="it-IT" sz="15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con riferimenti all’urbanistica e alla topografia, formano un tecnico in grado di intervenire sul territorio in modo equilibrato e compatibile con l’ambiente;</a:t>
            </a:r>
            <a:endParaRPr b="0" i="0" sz="15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3429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91A"/>
              </a:buClr>
              <a:buSzPct val="120000"/>
              <a:buFont typeface="Noto Sans Symbols"/>
              <a:buChar char="∙"/>
            </a:pPr>
            <a:r>
              <a:rPr b="0" i="0" lang="it-IT" sz="15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cognizione di </a:t>
            </a:r>
            <a:r>
              <a:rPr b="1" i="0" lang="it-IT" sz="15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tecnologie e soluzioni di building automation </a:t>
            </a:r>
            <a:r>
              <a:rPr b="0" i="0" lang="it-IT" sz="15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adatte alle diverse tipologie di edificio per la gestione in automatico e da remoto di impianti.</a:t>
            </a:r>
            <a:endParaRPr b="0" i="0" sz="15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86666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g3123fe9ef0a_0_3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594" y="99706"/>
            <a:ext cx="2389291" cy="138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3123fe9ef0a_0_3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7116" y="99707"/>
            <a:ext cx="1345752" cy="143320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3123fe9ef0a_0_324"/>
          <p:cNvSpPr txBox="1"/>
          <p:nvPr/>
        </p:nvSpPr>
        <p:spPr>
          <a:xfrm>
            <a:off x="3303181" y="364903"/>
            <a:ext cx="609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None/>
            </a:pPr>
            <a:r>
              <a:rPr b="1" i="0" lang="it-IT" sz="1800" u="none" cap="none" strike="noStrik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La curvatura </a:t>
            </a:r>
            <a:r>
              <a:rPr b="1" i="0" lang="it-IT" sz="1800" u="none" cap="none" strike="noStrike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C.A.T. </a:t>
            </a:r>
            <a:r>
              <a:rPr b="1" i="1" lang="it-IT" sz="1800" u="none" cap="none" strike="noStrike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Sport &amp; Technology </a:t>
            </a:r>
            <a:r>
              <a:rPr b="1" i="0" lang="it-IT" sz="1800" u="none" cap="none" strike="noStrike">
                <a:solidFill>
                  <a:srgbClr val="222222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g3123fe9ef0a_0_3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070" l="0" r="-240" t="3734"/>
          <a:stretch/>
        </p:blipFill>
        <p:spPr>
          <a:xfrm>
            <a:off x="122780" y="373276"/>
            <a:ext cx="8607600" cy="611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3123fe9ef0a_0_332"/>
          <p:cNvSpPr txBox="1"/>
          <p:nvPr/>
        </p:nvSpPr>
        <p:spPr>
          <a:xfrm>
            <a:off x="6300948" y="729604"/>
            <a:ext cx="2667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it-IT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 32 a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3123fe9ef0a_0_332"/>
          <p:cNvSpPr txBox="1"/>
          <p:nvPr/>
        </p:nvSpPr>
        <p:spPr>
          <a:xfrm>
            <a:off x="2192639" y="373276"/>
            <a:ext cx="598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t-IT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 rosso le variazioni rispetto al CAT tradizionale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3123fe9ef0a_0_332"/>
          <p:cNvSpPr txBox="1"/>
          <p:nvPr/>
        </p:nvSpPr>
        <p:spPr>
          <a:xfrm>
            <a:off x="8853377" y="704258"/>
            <a:ext cx="3282000" cy="56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3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COMUNI NEL QUINQUENNIO</a:t>
            </a:r>
            <a:r>
              <a:rPr b="0" i="0" lang="it-IT" sz="13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b="0" i="0" lang="it-IT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 </a:t>
            </a: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b="1" i="1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Scienze Motorie</a:t>
            </a:r>
            <a:r>
              <a:rPr b="1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potenziamento delle ore con l’affiancamento di figure tecniche federali;</a:t>
            </a:r>
            <a:b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 in </a:t>
            </a:r>
            <a:r>
              <a:rPr b="1" i="1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Storia </a:t>
            </a: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si studia anche la Storia dello Sport.</a:t>
            </a:r>
            <a:b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it-IT" sz="13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BIENNIO</a:t>
            </a:r>
            <a:r>
              <a:rPr b="1" i="0" lang="it-IT" sz="13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b="0" i="0" lang="it-IT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b="1" i="1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Tecnologie Informatiche</a:t>
            </a:r>
            <a:r>
              <a:rPr b="1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si potenzia la progettazione/modellazione architettonica con l’impiego della stampante 3D;</a:t>
            </a:r>
            <a:b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 in </a:t>
            </a:r>
            <a:r>
              <a:rPr b="1" i="1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Fisica</a:t>
            </a:r>
            <a:r>
              <a:rPr b="1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si introducono attività laboratoriali di elettronica per l’apprendimento degli elementi base della Domotica;</a:t>
            </a:r>
            <a:b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in </a:t>
            </a:r>
            <a:r>
              <a:rPr b="1" i="1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Chimica</a:t>
            </a: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si apprende anche l’Educazione Alimentare.</a:t>
            </a:r>
            <a:b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it-IT" sz="13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TRIENNIO</a:t>
            </a:r>
            <a:r>
              <a:rPr b="1" i="0" lang="it-IT" sz="13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b="0" i="0" lang="it-IT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si introduce il </a:t>
            </a:r>
            <a:r>
              <a:rPr b="1" i="1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Diritto Sportivo</a:t>
            </a: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b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in </a:t>
            </a:r>
            <a:r>
              <a:rPr b="1" i="1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Geopedologia, Economia ed Estimo</a:t>
            </a:r>
            <a:r>
              <a:rPr b="1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vengono sviluppati soprattutto gli aspetti legati gestione economica degli impianti e delle società sportive;</a:t>
            </a:r>
            <a:b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in </a:t>
            </a:r>
            <a:r>
              <a:rPr b="1" i="1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Progettazione, Costruzioni e Impianti</a:t>
            </a:r>
            <a:r>
              <a:rPr b="1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vengono presi in considerazione, in modo particolare, la progettazione e la realizzazione degli impianti sportivi;</a:t>
            </a:r>
            <a:b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in </a:t>
            </a:r>
            <a:r>
              <a:rPr b="1" i="1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Gestione Cantiere e Sicurezza</a:t>
            </a:r>
            <a:r>
              <a:rPr b="1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si analizzano in modo più approfondito gli aspetti legati alla sicurezza nella realizzazione e gestione degli impianti sportivi.</a:t>
            </a:r>
            <a:br>
              <a:rPr b="0" i="0" lang="it-IT" sz="13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3123fe9ef0a_0_332"/>
          <p:cNvSpPr txBox="1"/>
          <p:nvPr/>
        </p:nvSpPr>
        <p:spPr>
          <a:xfrm>
            <a:off x="8853377" y="373276"/>
            <a:ext cx="275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it-IT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OFFERTA FORMATIVA</a:t>
            </a:r>
            <a:endParaRPr b="0" i="0" sz="1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123fe9ef0a_0_86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entury Schoolbook"/>
              <a:buNone/>
            </a:pPr>
            <a:b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LICEO LINGUISTICO</a:t>
            </a:r>
            <a:b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it-IT" sz="36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Piano orario settimanale</a:t>
            </a:r>
            <a:b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endParaRPr>
              <a:solidFill>
                <a:schemeClr val="accent4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413" name="Google Shape;413;g3123fe9ef0a_0_868"/>
          <p:cNvSpPr txBox="1"/>
          <p:nvPr>
            <p:ph idx="1" type="body"/>
          </p:nvPr>
        </p:nvSpPr>
        <p:spPr>
          <a:xfrm>
            <a:off x="609600" y="1600200"/>
            <a:ext cx="10972800" cy="51150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BIENNIO: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Inglese: 4 ore* 		Matematica:  3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Francese: 3 ore*		Scienze: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Spagnolo: 3 ore*		Scienze Motorie: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Italiano: 4 ore		IRC o materia alternativa: 1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Latino: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Storia e Geografia: 3 ore     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                      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                                       TOTALE: 27 ore settimanali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chemeClr val="accent4"/>
              </a:solidFill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it-IT" sz="2400">
                <a:solidFill>
                  <a:schemeClr val="accent4"/>
                </a:solidFill>
              </a:rPr>
              <a:t>*1 delle ore è in codocenza con la docente madrelingua</a:t>
            </a:r>
            <a:endParaRPr sz="2400">
              <a:solidFill>
                <a:schemeClr val="accent4"/>
              </a:solidFill>
            </a:endParaRPr>
          </a:p>
        </p:txBody>
      </p:sp>
      <p:pic>
        <p:nvPicPr>
          <p:cNvPr descr="download.jpg" id="414" name="Google Shape;414;g3123fe9ef0a_0_8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7267" y="285728"/>
            <a:ext cx="2000264" cy="2045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123fe9ef0a_0_874"/>
          <p:cNvSpPr txBox="1"/>
          <p:nvPr>
            <p:ph type="title"/>
          </p:nvPr>
        </p:nvSpPr>
        <p:spPr>
          <a:xfrm>
            <a:off x="666712" y="285728"/>
            <a:ext cx="10972800" cy="11430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entury Schoolbook"/>
              <a:buNone/>
            </a:pPr>
            <a: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LICEO LINGUISTICO</a:t>
            </a:r>
            <a:b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Piano orario settimanale </a:t>
            </a:r>
            <a:endParaRPr>
              <a:solidFill>
                <a:schemeClr val="accent4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420" name="Google Shape;420;g3123fe9ef0a_0_874"/>
          <p:cNvSpPr txBox="1"/>
          <p:nvPr>
            <p:ph idx="1" type="body"/>
          </p:nvPr>
        </p:nvSpPr>
        <p:spPr>
          <a:xfrm>
            <a:off x="609600" y="1600200"/>
            <a:ext cx="10972800" cy="48291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2900" lvl="0" marL="342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TRIENNIO: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Inglese: 3 ore*	    	Matematica: 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Francese: 4 ore*		Fisica: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Spagnolo: 4 ore*		Scienze: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Italiano: 4 ore	                        Scienze Motorie: 2 ora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Storia: 2 ore                           IRC o materia alternativa: 1 ora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Filosofia: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Storia dell’arte: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*1 delle ore è in codocenza con la docente madrelingua       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                           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                                      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                                        TOTALE: 30 ore settimanali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accent4"/>
              </a:solidFill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accent4"/>
              </a:solidFill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accent4"/>
              </a:solidFill>
            </a:endParaRPr>
          </a:p>
        </p:txBody>
      </p:sp>
      <p:pic>
        <p:nvPicPr>
          <p:cNvPr descr="download.jpg" id="421" name="Google Shape;421;g3123fe9ef0a_0_8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3520" y="428604"/>
            <a:ext cx="1857388" cy="189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123fe9ef0a_0_880"/>
          <p:cNvSpPr txBox="1"/>
          <p:nvPr>
            <p:ph type="title"/>
          </p:nvPr>
        </p:nvSpPr>
        <p:spPr>
          <a:xfrm>
            <a:off x="666712" y="285728"/>
            <a:ext cx="10972800" cy="11430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497A"/>
              </a:buClr>
              <a:buSzPts val="4400"/>
              <a:buFont typeface="Calibri"/>
              <a:buNone/>
            </a:pPr>
            <a:r>
              <a:rPr lang="it-IT">
                <a:solidFill>
                  <a:srgbClr val="5F497A"/>
                </a:solidFill>
              </a:rPr>
              <a:t>PROGETTO ESABAC</a:t>
            </a:r>
            <a:endParaRPr>
              <a:solidFill>
                <a:srgbClr val="5F497A"/>
              </a:solidFill>
            </a:endParaRPr>
          </a:p>
        </p:txBody>
      </p:sp>
      <p:sp>
        <p:nvSpPr>
          <p:cNvPr id="427" name="Google Shape;427;g3123fe9ef0a_0_880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15912" lvl="0" marL="31591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200"/>
              <a:buFont typeface="Noto Sans Symbols"/>
              <a:buChar char="◻"/>
            </a:pPr>
            <a:r>
              <a:rPr b="1" lang="it-IT" sz="200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Quadro orario </a:t>
            </a:r>
            <a:r>
              <a:rPr lang="it-IT" sz="200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(nel triennio):</a:t>
            </a:r>
            <a:r>
              <a:rPr lang="it-IT" sz="2000" u="sng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/>
          </a:p>
          <a:p>
            <a:pPr indent="-271462" lvl="1" marL="636587" rtl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4F81BD"/>
              </a:buClr>
              <a:buSzPts val="1400"/>
              <a:buFont typeface="Noto Sans Symbols"/>
              <a:buChar char="🞑"/>
            </a:pPr>
            <a:r>
              <a:rPr lang="it-IT" sz="200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 ore di Lingua e Letteratura francese</a:t>
            </a:r>
            <a:endParaRPr sz="2000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271462" lvl="1" marL="636587" rtl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4F81BD"/>
              </a:buClr>
              <a:buSzPts val="1400"/>
              <a:buFont typeface="Noto Sans Symbols"/>
              <a:buChar char="🞑"/>
            </a:pPr>
            <a:r>
              <a:rPr lang="it-IT" sz="200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 ore di Storia in francese</a:t>
            </a:r>
            <a:endParaRPr sz="2400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15912" lvl="0" marL="31591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0504D"/>
              </a:buClr>
              <a:buSzPts val="1080"/>
              <a:buFont typeface="Noto Sans Symbols"/>
              <a:buChar char="❑"/>
            </a:pPr>
            <a:r>
              <a:rPr b="1" lang="it-IT" sz="1800"/>
              <a:t>SCRITTO: QUARTA PROVA LETTERATURA FRANCESE</a:t>
            </a:r>
            <a:r>
              <a:rPr lang="it-IT" sz="1800"/>
              <a:t>(4 ore): a scelta tra</a:t>
            </a:r>
            <a:endParaRPr sz="1800"/>
          </a:p>
          <a:p>
            <a:pPr indent="-315911" lvl="1" marL="715962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7878DE"/>
              </a:buClr>
              <a:buSzPts val="1080"/>
              <a:buFont typeface="Noto Sans Symbols"/>
              <a:buChar char="❑"/>
            </a:pPr>
            <a:r>
              <a:rPr lang="it-IT" sz="1800"/>
              <a:t>Commento guidato (dal 1850 a oggi) </a:t>
            </a:r>
            <a:endParaRPr/>
          </a:p>
          <a:p>
            <a:pPr indent="-315911" lvl="1" marL="71596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878DE"/>
              </a:buClr>
              <a:buSzPts val="1080"/>
              <a:buFont typeface="Noto Sans Symbols"/>
              <a:buChar char="❑"/>
            </a:pPr>
            <a:r>
              <a:rPr lang="it-IT" sz="1800"/>
              <a:t>Saggio breve (su un corpus di documenti dal Medioevo a oggi)</a:t>
            </a:r>
            <a:endParaRPr/>
          </a:p>
          <a:p>
            <a:pPr indent="-315912" lvl="0" marL="315912" rtl="0" algn="l">
              <a:lnSpc>
                <a:spcPct val="200000"/>
              </a:lnSpc>
              <a:spcBef>
                <a:spcPts val="1800"/>
              </a:spcBef>
              <a:spcAft>
                <a:spcPts val="0"/>
              </a:spcAft>
              <a:buClr>
                <a:srgbClr val="C0504D"/>
              </a:buClr>
              <a:buSzPts val="1020"/>
              <a:buFont typeface="Noto Sans Symbols"/>
              <a:buChar char="◻"/>
            </a:pPr>
            <a:r>
              <a:rPr b="1" lang="it-IT" sz="1700"/>
              <a:t>SCRITTO: QUARTA PROVA STORIA </a:t>
            </a:r>
            <a:r>
              <a:rPr lang="it-IT" sz="1700"/>
              <a:t>(2 ore). A scelta tra:</a:t>
            </a:r>
            <a:endParaRPr/>
          </a:p>
          <a:p>
            <a:pPr indent="-271462" lvl="1" marL="636587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190"/>
              <a:buFont typeface="Courier New"/>
              <a:buChar char="o"/>
            </a:pPr>
            <a:r>
              <a:rPr lang="it-IT" sz="1700"/>
              <a:t>Composizione </a:t>
            </a:r>
            <a:endParaRPr/>
          </a:p>
          <a:p>
            <a:pPr indent="-271462" lvl="1" marL="636587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190"/>
              <a:buFont typeface="Courier New"/>
              <a:buChar char="o"/>
            </a:pPr>
            <a:r>
              <a:rPr lang="it-IT" sz="1700"/>
              <a:t>Studio di cinque documenti con alcune domande</a:t>
            </a:r>
            <a:endParaRPr sz="1700"/>
          </a:p>
          <a:p>
            <a:pPr indent="-234950" lvl="0" marL="34290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123fe9ef0a_0_88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</a:pPr>
            <a:r>
              <a:rPr lang="it-IT">
                <a:solidFill>
                  <a:schemeClr val="accent4"/>
                </a:solidFill>
              </a:rPr>
              <a:t>Certificazioni Linguistiche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433" name="Google Shape;433;g3123fe9ef0a_0_885"/>
          <p:cNvSpPr txBox="1"/>
          <p:nvPr>
            <p:ph idx="1" type="body"/>
          </p:nvPr>
        </p:nvSpPr>
        <p:spPr>
          <a:xfrm>
            <a:off x="609600" y="1600200"/>
            <a:ext cx="10972800" cy="48291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</a:rPr>
              <a:t>ESAMI CAMBRIDGE (PET – FIRST) o TRINITY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</a:rPr>
              <a:t>          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</a:rPr>
              <a:t>DELF   (Esami presso Centro Culturale San Luigi di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</a:rPr>
              <a:t>              Francia) 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</a:rPr>
              <a:t>Cervantes (Esami presso il Cervantes)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</a:rPr>
              <a:t>20/40 ore di preparazione con un docente madrelingua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descr="C:\Documents and Settings\pc rita\Desktop\delf affiche web.jpg" id="434" name="Google Shape;434;g3123fe9ef0a_0_8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12" y="2357430"/>
            <a:ext cx="928694" cy="14054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pc rita\Desktop\logo.gif" id="435" name="Google Shape;435;g3123fe9ef0a_0_8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53520" y="2000240"/>
            <a:ext cx="1798320" cy="5638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pc rita\Desktop\dele1.gif" id="436" name="Google Shape;436;g3123fe9ef0a_0_8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3019" y="4000504"/>
            <a:ext cx="146304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rita\Desktop\cambridge-esol.jpg" id="437" name="Google Shape;437;g3123fe9ef0a_0_8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48052" y="2111377"/>
            <a:ext cx="1771648" cy="738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123fe9ef0a_0_894"/>
          <p:cNvSpPr txBox="1"/>
          <p:nvPr>
            <p:ph type="title"/>
          </p:nvPr>
        </p:nvSpPr>
        <p:spPr>
          <a:xfrm>
            <a:off x="609600" y="274638"/>
            <a:ext cx="10972800" cy="5826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entury Schoolbook"/>
              <a:buNone/>
            </a:pPr>
            <a: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Progetti Internazionali</a:t>
            </a:r>
            <a:endParaRPr>
              <a:solidFill>
                <a:schemeClr val="accent4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443" name="Google Shape;443;g3123fe9ef0a_0_894"/>
          <p:cNvSpPr txBox="1"/>
          <p:nvPr/>
        </p:nvSpPr>
        <p:spPr>
          <a:xfrm>
            <a:off x="1809720" y="1428736"/>
            <a:ext cx="8953500" cy="4002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-IT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ERASMUS +</a:t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4" name="Google Shape;444;g3123fe9ef0a_0_894"/>
          <p:cNvSpPr txBox="1"/>
          <p:nvPr/>
        </p:nvSpPr>
        <p:spPr>
          <a:xfrm>
            <a:off x="1714469" y="4429132"/>
            <a:ext cx="8858400" cy="4002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-IT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ITALY READS – JOHN CABOT UNIVERSITY </a:t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5" name="Google Shape;445;g3123fe9ef0a_0_894"/>
          <p:cNvSpPr txBox="1"/>
          <p:nvPr/>
        </p:nvSpPr>
        <p:spPr>
          <a:xfrm>
            <a:off x="1809720" y="2500306"/>
            <a:ext cx="8858400" cy="4002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-IT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STAGE LINGUISTICI </a:t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descr="Risultati immagini per erasmus+" id="446" name="Google Shape;446;g3123fe9ef0a_0_894"/>
          <p:cNvSpPr/>
          <p:nvPr/>
        </p:nvSpPr>
        <p:spPr>
          <a:xfrm>
            <a:off x="207433" y="-144463"/>
            <a:ext cx="406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isultati immagini per erasmus+" id="447" name="Google Shape;447;g3123fe9ef0a_0_894"/>
          <p:cNvSpPr/>
          <p:nvPr/>
        </p:nvSpPr>
        <p:spPr>
          <a:xfrm>
            <a:off x="207433" y="-144463"/>
            <a:ext cx="406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isultati immagini per erasmus+" id="448" name="Google Shape;448;g3123fe9ef0a_0_8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9397" y="3095612"/>
            <a:ext cx="4010025" cy="11430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Risultati immagini per juvenes translatores" id="449" name="Google Shape;449;g3123fe9ef0a_0_894"/>
          <p:cNvSpPr/>
          <p:nvPr/>
        </p:nvSpPr>
        <p:spPr>
          <a:xfrm>
            <a:off x="207433" y="-144463"/>
            <a:ext cx="406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isultati immagini per juvenes translatores" id="450" name="Google Shape;450;g3123fe9ef0a_0_894"/>
          <p:cNvSpPr/>
          <p:nvPr/>
        </p:nvSpPr>
        <p:spPr>
          <a:xfrm>
            <a:off x="207433" y="-144463"/>
            <a:ext cx="406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isultati immagini per juvenes translatores" id="451" name="Google Shape;451;g3123fe9ef0a_0_894"/>
          <p:cNvSpPr/>
          <p:nvPr/>
        </p:nvSpPr>
        <p:spPr>
          <a:xfrm>
            <a:off x="207433" y="-144463"/>
            <a:ext cx="406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taly Reads " id="452" name="Google Shape;452;g3123fe9ef0a_0_8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53573" y="4943484"/>
            <a:ext cx="1143000" cy="165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123fe9ef0a_0_529"/>
          <p:cNvSpPr txBox="1"/>
          <p:nvPr>
            <p:ph type="title"/>
          </p:nvPr>
        </p:nvSpPr>
        <p:spPr>
          <a:xfrm>
            <a:off x="666712" y="285728"/>
            <a:ext cx="10972800" cy="11430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entury Schoolbook"/>
              <a:buNone/>
            </a:pPr>
            <a: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LICEO LINGUISTICO</a:t>
            </a:r>
            <a:b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Piano orario settimanale </a:t>
            </a:r>
            <a:endParaRPr>
              <a:solidFill>
                <a:schemeClr val="accent4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458" name="Google Shape;458;g3123fe9ef0a_0_529"/>
          <p:cNvSpPr txBox="1"/>
          <p:nvPr>
            <p:ph idx="1" type="body"/>
          </p:nvPr>
        </p:nvSpPr>
        <p:spPr>
          <a:xfrm>
            <a:off x="609600" y="1600200"/>
            <a:ext cx="10972800" cy="48291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2900" lvl="0" marL="342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14285"/>
              <a:buNone/>
            </a:pPr>
            <a: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TRIENNIO: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Inglese: 3 ore*	    	Matematica: 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Francese: 4 ore*		Fisica: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Spagnolo: 4 ore*		Scienze: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Italiano: 4 ore	                        Scienze Motorie: 2 ora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Storia: 2 ore                           IRC o materia alternativa: 1 ora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Filosofia: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Storia dell’arte: 2 ore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*1 delle ore è in codocenza con la docente madrelingua       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                           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                                      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it-IT" sz="2400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                                        TOTALE: 30 ore settimanali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accent4"/>
              </a:solidFill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accent4"/>
              </a:solidFill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accent4"/>
              </a:solidFill>
            </a:endParaRPr>
          </a:p>
        </p:txBody>
      </p:sp>
      <p:pic>
        <p:nvPicPr>
          <p:cNvPr descr="download.jpg" id="459" name="Google Shape;459;g3123fe9ef0a_0_5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3520" y="428604"/>
            <a:ext cx="1857388" cy="189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2"/>
          <p:cNvGrpSpPr/>
          <p:nvPr/>
        </p:nvGrpSpPr>
        <p:grpSpPr>
          <a:xfrm>
            <a:off x="0" y="381394"/>
            <a:ext cx="6934885" cy="6472800"/>
            <a:chOff x="-285750" y="-332981"/>
            <a:chExt cx="6934885" cy="6472800"/>
          </a:xfrm>
        </p:grpSpPr>
        <p:pic>
          <p:nvPicPr>
            <p:cNvPr descr="Cartello stradale" id="260" name="Google Shape;260;p2"/>
            <p:cNvPicPr preferRelativeResize="0"/>
            <p:nvPr/>
          </p:nvPicPr>
          <p:blipFill rotWithShape="1">
            <a:blip r:embed="rId3">
              <a:alphaModFix/>
            </a:blip>
            <a:srcRect b="17626" l="0" r="0" t="0"/>
            <a:stretch/>
          </p:blipFill>
          <p:spPr>
            <a:xfrm>
              <a:off x="-285750" y="-332981"/>
              <a:ext cx="6934885" cy="647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2"/>
            <p:cNvSpPr txBox="1"/>
            <p:nvPr/>
          </p:nvSpPr>
          <p:spPr>
            <a:xfrm>
              <a:off x="1114425" y="1475988"/>
              <a:ext cx="238839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40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it-IT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mministrazione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40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it-IT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inanza e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40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M</a:t>
              </a:r>
              <a:r>
                <a:rPr lang="it-IT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arketing</a:t>
              </a:r>
              <a:endParaRPr/>
            </a:p>
          </p:txBody>
        </p:sp>
        <p:sp>
          <p:nvSpPr>
            <p:cNvPr id="262" name="Google Shape;262;p2"/>
            <p:cNvSpPr txBox="1"/>
            <p:nvPr/>
          </p:nvSpPr>
          <p:spPr>
            <a:xfrm>
              <a:off x="3426619" y="3429000"/>
              <a:ext cx="197167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40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AFM</a:t>
              </a:r>
              <a:r>
                <a:rPr lang="it-IT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 curvatura Sportiva</a:t>
              </a:r>
              <a:endParaRPr/>
            </a:p>
          </p:txBody>
        </p:sp>
        <p:pic>
          <p:nvPicPr>
            <p:cNvPr descr="Palline sportive" id="263" name="Google Shape;263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46139" y="4050444"/>
              <a:ext cx="807883" cy="8078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4" name="Google Shape;264;p2"/>
          <p:cNvGrpSpPr/>
          <p:nvPr/>
        </p:nvGrpSpPr>
        <p:grpSpPr>
          <a:xfrm>
            <a:off x="5235831" y="381394"/>
            <a:ext cx="6938963" cy="6476606"/>
            <a:chOff x="5253037" y="-332981"/>
            <a:chExt cx="6938963" cy="6476606"/>
          </a:xfrm>
        </p:grpSpPr>
        <p:pic>
          <p:nvPicPr>
            <p:cNvPr descr="Cartello stradale" id="265" name="Google Shape;265;p2"/>
            <p:cNvPicPr preferRelativeResize="0"/>
            <p:nvPr/>
          </p:nvPicPr>
          <p:blipFill rotWithShape="1">
            <a:blip r:embed="rId5">
              <a:alphaModFix/>
            </a:blip>
            <a:srcRect b="17626" l="0" r="0" t="0"/>
            <a:stretch/>
          </p:blipFill>
          <p:spPr>
            <a:xfrm>
              <a:off x="5253037" y="-332981"/>
              <a:ext cx="6938963" cy="64766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2"/>
            <p:cNvSpPr txBox="1"/>
            <p:nvPr/>
          </p:nvSpPr>
          <p:spPr>
            <a:xfrm>
              <a:off x="8943975" y="3326803"/>
              <a:ext cx="220027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4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r>
                <a:rPr lang="it-IT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elazioni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4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lang="it-IT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nternazionali per il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4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M</a:t>
              </a:r>
              <a:r>
                <a:rPr lang="it-IT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arketing</a:t>
              </a:r>
              <a:endParaRPr/>
            </a:p>
          </p:txBody>
        </p:sp>
        <p:sp>
          <p:nvSpPr>
            <p:cNvPr id="267" name="Google Shape;267;p2"/>
            <p:cNvSpPr txBox="1"/>
            <p:nvPr/>
          </p:nvSpPr>
          <p:spPr>
            <a:xfrm>
              <a:off x="6653213" y="1475988"/>
              <a:ext cx="197167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4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r>
                <a:rPr lang="it-IT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istemi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4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lang="it-IT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nformativi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4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it-IT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ziendali</a:t>
              </a:r>
              <a:endParaRPr/>
            </a:p>
          </p:txBody>
        </p:sp>
        <p:pic>
          <p:nvPicPr>
            <p:cNvPr descr="Cloud Computing" id="268" name="Google Shape;268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163610" y="1475988"/>
              <a:ext cx="780365" cy="7803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9" name="Google Shape;269;p2"/>
          <p:cNvSpPr/>
          <p:nvPr/>
        </p:nvSpPr>
        <p:spPr>
          <a:xfrm>
            <a:off x="2261726" y="50948"/>
            <a:ext cx="823719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it-IT" sz="54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Indirizzo Tecnico-Economico </a:t>
            </a:r>
            <a:endParaRPr/>
          </a:p>
        </p:txBody>
      </p:sp>
      <p:pic>
        <p:nvPicPr>
          <p:cNvPr id="270" name="Google Shape;27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400" y="152396"/>
            <a:ext cx="1076730" cy="70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6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123fe9ef0a_0_535"/>
          <p:cNvSpPr txBox="1"/>
          <p:nvPr>
            <p:ph type="title"/>
          </p:nvPr>
        </p:nvSpPr>
        <p:spPr>
          <a:xfrm>
            <a:off x="666712" y="285728"/>
            <a:ext cx="10972800" cy="11430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497A"/>
              </a:buClr>
              <a:buSzPts val="4400"/>
              <a:buFont typeface="Calibri"/>
              <a:buNone/>
            </a:pPr>
            <a:r>
              <a:rPr lang="it-IT">
                <a:solidFill>
                  <a:srgbClr val="5F497A"/>
                </a:solidFill>
              </a:rPr>
              <a:t>PROGETTO ESABAC</a:t>
            </a:r>
            <a:endParaRPr>
              <a:solidFill>
                <a:srgbClr val="5F497A"/>
              </a:solidFill>
            </a:endParaRPr>
          </a:p>
        </p:txBody>
      </p:sp>
      <p:sp>
        <p:nvSpPr>
          <p:cNvPr id="465" name="Google Shape;465;g3123fe9ef0a_0_535"/>
          <p:cNvSpPr txBox="1"/>
          <p:nvPr>
            <p:ph idx="1" type="body"/>
          </p:nvPr>
        </p:nvSpPr>
        <p:spPr>
          <a:xfrm>
            <a:off x="1117600" y="1825625"/>
            <a:ext cx="14020800" cy="43512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15912" lvl="0" marL="31591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1200"/>
              <a:buFont typeface="Noto Sans Symbols"/>
              <a:buChar char="◻"/>
            </a:pPr>
            <a:r>
              <a:rPr b="1" lang="it-IT" sz="200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Quadro orario </a:t>
            </a:r>
            <a:r>
              <a:rPr lang="it-IT" sz="200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(nel triennio):</a:t>
            </a:r>
            <a:r>
              <a:rPr lang="it-IT" sz="2000" u="sng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/>
          </a:p>
          <a:p>
            <a:pPr indent="-271462" lvl="1" marL="636587" rtl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4F81BD"/>
              </a:buClr>
              <a:buSzPts val="1400"/>
              <a:buFont typeface="Noto Sans Symbols"/>
              <a:buChar char="🞑"/>
            </a:pPr>
            <a:r>
              <a:rPr lang="it-IT" sz="200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 ore di Lingua e Letteratura francese</a:t>
            </a:r>
            <a:endParaRPr sz="2000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271462" lvl="1" marL="636587" rtl="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4F81BD"/>
              </a:buClr>
              <a:buSzPts val="1400"/>
              <a:buFont typeface="Noto Sans Symbols"/>
              <a:buChar char="🞑"/>
            </a:pPr>
            <a:r>
              <a:rPr lang="it-IT" sz="200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 ore di Storia in francese</a:t>
            </a:r>
            <a:endParaRPr sz="2400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15912" lvl="0" marL="31591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0504D"/>
              </a:buClr>
              <a:buSzPts val="1080"/>
              <a:buFont typeface="Noto Sans Symbols"/>
              <a:buChar char="❑"/>
            </a:pPr>
            <a:r>
              <a:rPr b="1" lang="it-IT" sz="1800"/>
              <a:t>SCRITTO: QUARTA PROVA LETTERATURA FRANCESE</a:t>
            </a:r>
            <a:r>
              <a:rPr lang="it-IT" sz="1800"/>
              <a:t>(4 ore): a scelta tra</a:t>
            </a:r>
            <a:endParaRPr sz="1800"/>
          </a:p>
          <a:p>
            <a:pPr indent="-315911" lvl="1" marL="715962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7878DE"/>
              </a:buClr>
              <a:buSzPts val="1080"/>
              <a:buFont typeface="Noto Sans Symbols"/>
              <a:buChar char="❑"/>
            </a:pPr>
            <a:r>
              <a:rPr lang="it-IT" sz="1800"/>
              <a:t>Commento guidato (dal 1850 a oggi) </a:t>
            </a:r>
            <a:endParaRPr/>
          </a:p>
          <a:p>
            <a:pPr indent="-315911" lvl="1" marL="715962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7878DE"/>
              </a:buClr>
              <a:buSzPts val="1080"/>
              <a:buFont typeface="Noto Sans Symbols"/>
              <a:buChar char="❑"/>
            </a:pPr>
            <a:r>
              <a:rPr lang="it-IT" sz="1800"/>
              <a:t>Saggio breve (su un corpus di documenti dal Medioevo a oggi)</a:t>
            </a:r>
            <a:endParaRPr/>
          </a:p>
          <a:p>
            <a:pPr indent="-315912" lvl="0" marL="315912" rtl="0" algn="l">
              <a:lnSpc>
                <a:spcPct val="200000"/>
              </a:lnSpc>
              <a:spcBef>
                <a:spcPts val="1800"/>
              </a:spcBef>
              <a:spcAft>
                <a:spcPts val="0"/>
              </a:spcAft>
              <a:buClr>
                <a:srgbClr val="C0504D"/>
              </a:buClr>
              <a:buSzPts val="1020"/>
              <a:buFont typeface="Noto Sans Symbols"/>
              <a:buChar char="◻"/>
            </a:pPr>
            <a:r>
              <a:rPr b="1" lang="it-IT" sz="1700"/>
              <a:t>SCRITTO: QUARTA PROVA STORIA </a:t>
            </a:r>
            <a:r>
              <a:rPr lang="it-IT" sz="1700"/>
              <a:t>(2 ore). A scelta tra:</a:t>
            </a:r>
            <a:endParaRPr/>
          </a:p>
          <a:p>
            <a:pPr indent="-271462" lvl="1" marL="636587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190"/>
              <a:buFont typeface="Courier New"/>
              <a:buChar char="o"/>
            </a:pPr>
            <a:r>
              <a:rPr lang="it-IT" sz="1700"/>
              <a:t>Composizione </a:t>
            </a:r>
            <a:endParaRPr/>
          </a:p>
          <a:p>
            <a:pPr indent="-271462" lvl="1" marL="636587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190"/>
              <a:buFont typeface="Courier New"/>
              <a:buChar char="o"/>
            </a:pPr>
            <a:r>
              <a:rPr lang="it-IT" sz="1700"/>
              <a:t>Studio di cinque documenti con alcune domande</a:t>
            </a:r>
            <a:endParaRPr sz="1700"/>
          </a:p>
          <a:p>
            <a:pPr indent="-234950" lvl="0" marL="34290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123fe9ef0a_0_540"/>
          <p:cNvSpPr txBox="1"/>
          <p:nvPr>
            <p:ph type="title"/>
          </p:nvPr>
        </p:nvSpPr>
        <p:spPr>
          <a:xfrm>
            <a:off x="1117600" y="365125"/>
            <a:ext cx="14020800" cy="13257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</a:pPr>
            <a:r>
              <a:rPr lang="it-IT">
                <a:solidFill>
                  <a:schemeClr val="accent4"/>
                </a:solidFill>
              </a:rPr>
              <a:t>Certificazioni Linguistiche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471" name="Google Shape;471;g3123fe9ef0a_0_540"/>
          <p:cNvSpPr txBox="1"/>
          <p:nvPr>
            <p:ph idx="1" type="body"/>
          </p:nvPr>
        </p:nvSpPr>
        <p:spPr>
          <a:xfrm>
            <a:off x="609600" y="1600200"/>
            <a:ext cx="10972800" cy="48291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</a:rPr>
              <a:t>ESAMI CAMBRIDGE (PET – FIRST) o TRINITY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</a:rPr>
              <a:t>          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</a:rPr>
              <a:t>DELF   (Esami presso Centro Culturale San Luigi di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</a:rPr>
              <a:t>              Francia) 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</a:rPr>
              <a:t>Cervantes (Esami presso il Cervantes)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</a:pPr>
            <a:r>
              <a:rPr lang="it-IT">
                <a:solidFill>
                  <a:schemeClr val="accent4"/>
                </a:solidFill>
              </a:rPr>
              <a:t>20/40 ore di preparazione con un docente madrelingua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descr="C:\Documents and Settings\pc rita\Desktop\delf affiche web.jpg" id="472" name="Google Shape;472;g3123fe9ef0a_0_5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12" y="2357430"/>
            <a:ext cx="928694" cy="14054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pc rita\Desktop\logo.gif" id="473" name="Google Shape;473;g3123fe9ef0a_0_5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53520" y="2000240"/>
            <a:ext cx="1798320" cy="5638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pc rita\Desktop\dele1.gif" id="474" name="Google Shape;474;g3123fe9ef0a_0_5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3019" y="4000504"/>
            <a:ext cx="146304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rita\Desktop\cambridge-esol.jpg" id="475" name="Google Shape;475;g3123fe9ef0a_0_5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48052" y="2111377"/>
            <a:ext cx="1771648" cy="738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123fe9ef0a_0_549"/>
          <p:cNvSpPr txBox="1"/>
          <p:nvPr>
            <p:ph type="title"/>
          </p:nvPr>
        </p:nvSpPr>
        <p:spPr>
          <a:xfrm>
            <a:off x="609600" y="274638"/>
            <a:ext cx="10972800" cy="5826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entury Schoolbook"/>
              <a:buNone/>
            </a:pPr>
            <a:r>
              <a:rPr lang="it-IT">
                <a:solidFill>
                  <a:schemeClr val="accent4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Progetti Internazionali</a:t>
            </a:r>
            <a:endParaRPr>
              <a:solidFill>
                <a:schemeClr val="accent4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481" name="Google Shape;481;g3123fe9ef0a_0_549"/>
          <p:cNvSpPr txBox="1"/>
          <p:nvPr/>
        </p:nvSpPr>
        <p:spPr>
          <a:xfrm>
            <a:off x="1809720" y="1428736"/>
            <a:ext cx="8953500" cy="4002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-IT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ERASMUS +</a:t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2" name="Google Shape;482;g3123fe9ef0a_0_549"/>
          <p:cNvSpPr txBox="1"/>
          <p:nvPr/>
        </p:nvSpPr>
        <p:spPr>
          <a:xfrm>
            <a:off x="1714469" y="4429132"/>
            <a:ext cx="8858400" cy="4002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-IT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ITALY READS – JOHN CABOT UNIVERSITY </a:t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3" name="Google Shape;483;g3123fe9ef0a_0_549"/>
          <p:cNvSpPr txBox="1"/>
          <p:nvPr/>
        </p:nvSpPr>
        <p:spPr>
          <a:xfrm>
            <a:off x="1809720" y="2500306"/>
            <a:ext cx="8858400" cy="4002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-IT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STAGE LINGUISTICI </a:t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descr="Risultati immagini per erasmus+" id="484" name="Google Shape;484;g3123fe9ef0a_0_549"/>
          <p:cNvSpPr/>
          <p:nvPr/>
        </p:nvSpPr>
        <p:spPr>
          <a:xfrm>
            <a:off x="207433" y="-144463"/>
            <a:ext cx="406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isultati immagini per erasmus+" id="485" name="Google Shape;485;g3123fe9ef0a_0_549"/>
          <p:cNvSpPr/>
          <p:nvPr/>
        </p:nvSpPr>
        <p:spPr>
          <a:xfrm>
            <a:off x="207433" y="-144463"/>
            <a:ext cx="406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isultati immagini per erasmus+" id="486" name="Google Shape;486;g3123fe9ef0a_0_5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4997" y="1571612"/>
            <a:ext cx="4010025" cy="11430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Risultati immagini per juvenes translatores" id="487" name="Google Shape;487;g3123fe9ef0a_0_549"/>
          <p:cNvSpPr/>
          <p:nvPr/>
        </p:nvSpPr>
        <p:spPr>
          <a:xfrm>
            <a:off x="207433" y="-144463"/>
            <a:ext cx="406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isultati immagini per juvenes translatores" id="488" name="Google Shape;488;g3123fe9ef0a_0_549"/>
          <p:cNvSpPr/>
          <p:nvPr/>
        </p:nvSpPr>
        <p:spPr>
          <a:xfrm>
            <a:off x="207433" y="-144463"/>
            <a:ext cx="406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isultati immagini per juvenes translatores" id="489" name="Google Shape;489;g3123fe9ef0a_0_549"/>
          <p:cNvSpPr/>
          <p:nvPr/>
        </p:nvSpPr>
        <p:spPr>
          <a:xfrm>
            <a:off x="207433" y="-144463"/>
            <a:ext cx="406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taly Reads " id="490" name="Google Shape;490;g3123fe9ef0a_0_5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29773" y="4714884"/>
            <a:ext cx="1143000" cy="165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3"/>
          <p:cNvGrpSpPr/>
          <p:nvPr/>
        </p:nvGrpSpPr>
        <p:grpSpPr>
          <a:xfrm>
            <a:off x="-7831720" y="-1241130"/>
            <a:ext cx="20243308" cy="9855678"/>
            <a:chOff x="-5686960" y="173813"/>
            <a:chExt cx="17587583" cy="9522394"/>
          </a:xfrm>
        </p:grpSpPr>
        <p:grpSp>
          <p:nvGrpSpPr>
            <p:cNvPr id="277" name="Google Shape;277;p3"/>
            <p:cNvGrpSpPr/>
            <p:nvPr/>
          </p:nvGrpSpPr>
          <p:grpSpPr>
            <a:xfrm>
              <a:off x="-5686960" y="173813"/>
              <a:ext cx="17587583" cy="9522394"/>
              <a:chOff x="-8003278" y="-1222657"/>
              <a:chExt cx="17587583" cy="9522394"/>
            </a:xfrm>
          </p:grpSpPr>
          <p:sp>
            <p:nvSpPr>
              <p:cNvPr id="278" name="Google Shape;278;p3"/>
              <p:cNvSpPr/>
              <p:nvPr/>
            </p:nvSpPr>
            <p:spPr>
              <a:xfrm>
                <a:off x="-8003278" y="-1222657"/>
                <a:ext cx="9522394" cy="9522394"/>
              </a:xfrm>
              <a:prstGeom prst="blockArc">
                <a:avLst>
                  <a:gd fmla="val 18900000" name="adj1"/>
                  <a:gd fmla="val 2700000" name="adj2"/>
                  <a:gd fmla="val 227" name="adj3"/>
                </a:avLst>
              </a:prstGeom>
              <a:noFill/>
              <a:ln cap="flat" cmpd="sng" w="12700">
                <a:solidFill>
                  <a:srgbClr val="345A9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794598" y="544085"/>
                <a:ext cx="8789706" cy="1088737"/>
              </a:xfrm>
              <a:prstGeom prst="rect">
                <a:avLst/>
              </a:prstGeom>
              <a:solidFill>
                <a:srgbClr val="4372C3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3"/>
              <p:cNvSpPr txBox="1"/>
              <p:nvPr/>
            </p:nvSpPr>
            <p:spPr>
              <a:xfrm>
                <a:off x="794598" y="544085"/>
                <a:ext cx="8789700" cy="108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1100" lIns="864175" spcFirstLastPara="1" rIns="71100" wrap="square" tIns="711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Calibri"/>
                  <a:buNone/>
                </a:pPr>
                <a:r>
                  <a:rPr b="0" lang="it-IT" sz="2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Potenziamento dell’economia aziendale e del diritto, seconda lingua straniera fino al diploma</a:t>
                </a:r>
                <a:r>
                  <a:rPr b="1" lang="it-IT" sz="4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114137" y="407993"/>
                <a:ext cx="1360922" cy="1360922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4372C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1418797" y="2177475"/>
                <a:ext cx="8165508" cy="1088737"/>
              </a:xfrm>
              <a:prstGeom prst="rect">
                <a:avLst/>
              </a:prstGeom>
              <a:solidFill>
                <a:schemeClr val="accent2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3"/>
              <p:cNvSpPr txBox="1"/>
              <p:nvPr/>
            </p:nvSpPr>
            <p:spPr>
              <a:xfrm>
                <a:off x="1418797" y="2177475"/>
                <a:ext cx="8165508" cy="10887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1100" lIns="864175" spcFirstLastPara="1" rIns="71100" wrap="square" tIns="711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Calibri"/>
                  <a:buNone/>
                </a:pPr>
                <a:r>
                  <a:rPr lang="it-IT" sz="2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Oltre quanto previsto per AFM, potenziamento delle scienze motorie e dei loro settori economici</a:t>
                </a: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738335" y="2041383"/>
                <a:ext cx="1360922" cy="1360922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4372C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1418797" y="3810865"/>
                <a:ext cx="8165508" cy="1088737"/>
              </a:xfrm>
              <a:prstGeom prst="rect">
                <a:avLst/>
              </a:prstGeom>
              <a:solidFill>
                <a:srgbClr val="4372C3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3"/>
              <p:cNvSpPr txBox="1"/>
              <p:nvPr/>
            </p:nvSpPr>
            <p:spPr>
              <a:xfrm>
                <a:off x="1418797" y="3810865"/>
                <a:ext cx="8165508" cy="10887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1100" lIns="864175" spcFirstLastPara="1" rIns="71100" wrap="square" tIns="711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Calibri"/>
                  <a:buNone/>
                </a:pPr>
                <a:r>
                  <a:rPr lang="it-IT" sz="2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Potenziamento di informatica con coding, database e cybersecurity </a:t>
                </a: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738335" y="3674773"/>
                <a:ext cx="1360922" cy="1360922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4372C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794598" y="5444255"/>
                <a:ext cx="8789706" cy="1088737"/>
              </a:xfrm>
              <a:prstGeom prst="rect">
                <a:avLst/>
              </a:prstGeom>
              <a:solidFill>
                <a:schemeClr val="accent2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3"/>
              <p:cNvSpPr txBox="1"/>
              <p:nvPr/>
            </p:nvSpPr>
            <p:spPr>
              <a:xfrm>
                <a:off x="794598" y="5444255"/>
                <a:ext cx="8789706" cy="10887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1100" lIns="864175" spcFirstLastPara="1" rIns="71100" wrap="square" tIns="711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Calibri"/>
                  <a:buNone/>
                </a:pPr>
                <a:r>
                  <a:rPr b="0" lang="it-IT" sz="2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Tre lingue straniere fino al diploma e potenziamento in comunicazione e rapporti aziendali internazionali</a:t>
                </a:r>
                <a:r>
                  <a:rPr b="1" lang="it-IT" sz="36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114137" y="5308163"/>
                <a:ext cx="1360922" cy="1360922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rgbClr val="4372C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1" name="Google Shape;291;p3"/>
            <p:cNvSpPr txBox="1"/>
            <p:nvPr/>
          </p:nvSpPr>
          <p:spPr>
            <a:xfrm>
              <a:off x="2510368" y="1979603"/>
              <a:ext cx="1057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360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AFM</a:t>
              </a:r>
              <a:endParaRPr b="1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3"/>
            <p:cNvSpPr txBox="1"/>
            <p:nvPr/>
          </p:nvSpPr>
          <p:spPr>
            <a:xfrm>
              <a:off x="3432405" y="5425326"/>
              <a:ext cx="8001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360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SIA</a:t>
              </a:r>
              <a:endParaRPr/>
            </a:p>
          </p:txBody>
        </p:sp>
        <p:sp>
          <p:nvSpPr>
            <p:cNvPr id="293" name="Google Shape;293;p3"/>
            <p:cNvSpPr txBox="1"/>
            <p:nvPr/>
          </p:nvSpPr>
          <p:spPr>
            <a:xfrm>
              <a:off x="2649663" y="7046390"/>
              <a:ext cx="8820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36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RIM</a:t>
              </a:r>
              <a:endParaRPr/>
            </a:p>
          </p:txBody>
        </p:sp>
        <p:sp>
          <p:nvSpPr>
            <p:cNvPr id="294" name="Google Shape;294;p3"/>
            <p:cNvSpPr txBox="1"/>
            <p:nvPr/>
          </p:nvSpPr>
          <p:spPr>
            <a:xfrm>
              <a:off x="3152276" y="3631162"/>
              <a:ext cx="1034100" cy="8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36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AFM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 Sportivo</a:t>
              </a:r>
              <a:endParaRPr/>
            </a:p>
          </p:txBody>
        </p:sp>
      </p:grpSp>
      <p:pic>
        <p:nvPicPr>
          <p:cNvPr id="295" name="Google Shape;295;p3"/>
          <p:cNvPicPr preferRelativeResize="0"/>
          <p:nvPr/>
        </p:nvPicPr>
        <p:blipFill rotWithShape="1">
          <a:blip r:embed="rId3">
            <a:alphaModFix/>
          </a:blip>
          <a:srcRect b="5251" l="0" r="0" t="0"/>
          <a:stretch/>
        </p:blipFill>
        <p:spPr>
          <a:xfrm>
            <a:off x="0" y="3684798"/>
            <a:ext cx="1927900" cy="182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396"/>
            <a:ext cx="1076730" cy="70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60000" dist="19050">
              <a:srgbClr val="000000">
                <a:alpha val="49803"/>
              </a:srgbClr>
            </a:outerShdw>
          </a:effectLst>
        </p:spPr>
      </p:pic>
      <p:sp>
        <p:nvSpPr>
          <p:cNvPr id="297" name="Google Shape;297;p3"/>
          <p:cNvSpPr txBox="1"/>
          <p:nvPr/>
        </p:nvSpPr>
        <p:spPr>
          <a:xfrm>
            <a:off x="188602" y="2538812"/>
            <a:ext cx="1625449" cy="1077218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Bienno Comune</a:t>
            </a:r>
            <a:endParaRPr/>
          </a:p>
        </p:txBody>
      </p:sp>
      <p:cxnSp>
        <p:nvCxnSpPr>
          <p:cNvPr id="298" name="Google Shape;298;p3"/>
          <p:cNvCxnSpPr>
            <a:stCxn id="297" idx="0"/>
            <a:endCxn id="291" idx="1"/>
          </p:cNvCxnSpPr>
          <p:nvPr/>
        </p:nvCxnSpPr>
        <p:spPr>
          <a:xfrm rot="-5400000">
            <a:off x="508576" y="1443962"/>
            <a:ext cx="1587600" cy="602100"/>
          </a:xfrm>
          <a:prstGeom prst="curvedConnector2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99" name="Google Shape;299;p3"/>
          <p:cNvCxnSpPr>
            <a:stCxn id="297" idx="3"/>
            <a:endCxn id="294" idx="1"/>
          </p:cNvCxnSpPr>
          <p:nvPr/>
        </p:nvCxnSpPr>
        <p:spPr>
          <a:xfrm flipH="1" rot="10800000">
            <a:off x="1814051" y="2799021"/>
            <a:ext cx="528300" cy="278400"/>
          </a:xfrm>
          <a:prstGeom prst="curvedConnector3">
            <a:avLst>
              <a:gd fmla="val 4999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0" name="Google Shape;300;p3"/>
          <p:cNvCxnSpPr/>
          <p:nvPr/>
        </p:nvCxnSpPr>
        <p:spPr>
          <a:xfrm>
            <a:off x="1737851" y="3229821"/>
            <a:ext cx="1057500" cy="999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1" name="Google Shape;301;p3"/>
          <p:cNvCxnSpPr>
            <a:stCxn id="297" idx="2"/>
            <a:endCxn id="293" idx="0"/>
          </p:cNvCxnSpPr>
          <p:nvPr/>
        </p:nvCxnSpPr>
        <p:spPr>
          <a:xfrm flipH="1" rot="-5400000">
            <a:off x="508276" y="4109080"/>
            <a:ext cx="2256000" cy="12699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"/>
          <p:cNvSpPr/>
          <p:nvPr/>
        </p:nvSpPr>
        <p:spPr>
          <a:xfrm>
            <a:off x="2261726" y="50948"/>
            <a:ext cx="823719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it-IT" sz="54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Indirizzo Tecnico-Economico </a:t>
            </a:r>
            <a:endParaRPr/>
          </a:p>
        </p:txBody>
      </p:sp>
      <p:pic>
        <p:nvPicPr>
          <p:cNvPr id="308" name="Google Shape;3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396"/>
            <a:ext cx="1076730" cy="70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60000" dist="19050">
              <a:srgbClr val="000000">
                <a:alpha val="49803"/>
              </a:srgbClr>
            </a:outerShdw>
          </a:effectLst>
        </p:spPr>
      </p:pic>
      <p:grpSp>
        <p:nvGrpSpPr>
          <p:cNvPr id="309" name="Google Shape;309;p4"/>
          <p:cNvGrpSpPr/>
          <p:nvPr/>
        </p:nvGrpSpPr>
        <p:grpSpPr>
          <a:xfrm>
            <a:off x="2854776" y="967342"/>
            <a:ext cx="6482448" cy="923330"/>
            <a:chOff x="571501" y="1091760"/>
            <a:chExt cx="6672262" cy="1128712"/>
          </a:xfrm>
        </p:grpSpPr>
        <p:sp>
          <p:nvSpPr>
            <p:cNvPr id="310" name="Google Shape;310;p4"/>
            <p:cNvSpPr/>
            <p:nvPr/>
          </p:nvSpPr>
          <p:spPr>
            <a:xfrm>
              <a:off x="1121569" y="1209242"/>
              <a:ext cx="6122194" cy="900113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</a:t>
              </a:r>
              <a:r>
                <a:rPr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Cosa potrò fare dopo </a:t>
              </a:r>
              <a:r>
                <a:rPr b="1" lang="it-IT" sz="280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il</a:t>
              </a:r>
              <a:r>
                <a:rPr lang="it-IT" sz="280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lang="it-IT" sz="280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diploma</a:t>
              </a:r>
              <a:r>
                <a:rPr lang="it-IT" sz="280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571501" y="1091760"/>
              <a:ext cx="1100137" cy="1128712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Punto interrogativo" id="312" name="Google Shape;312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64369" y="119891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3" name="Google Shape;313;p4"/>
          <p:cNvGrpSpPr/>
          <p:nvPr/>
        </p:nvGrpSpPr>
        <p:grpSpPr>
          <a:xfrm>
            <a:off x="448949" y="2590719"/>
            <a:ext cx="4811653" cy="4267733"/>
            <a:chOff x="448949" y="2590719"/>
            <a:chExt cx="4811653" cy="4267733"/>
          </a:xfrm>
        </p:grpSpPr>
        <p:pic>
          <p:nvPicPr>
            <p:cNvPr descr="Fumetto di pensiero" id="314" name="Google Shape;314;p4"/>
            <p:cNvPicPr preferRelativeResize="0"/>
            <p:nvPr/>
          </p:nvPicPr>
          <p:blipFill rotWithShape="1">
            <a:blip r:embed="rId5">
              <a:alphaModFix/>
            </a:blip>
            <a:srcRect b="11303" l="0" r="0" t="0"/>
            <a:stretch/>
          </p:blipFill>
          <p:spPr>
            <a:xfrm>
              <a:off x="448949" y="2590719"/>
              <a:ext cx="4811653" cy="42677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4"/>
            <p:cNvSpPr txBox="1"/>
            <p:nvPr/>
          </p:nvSpPr>
          <p:spPr>
            <a:xfrm>
              <a:off x="1589990" y="3892065"/>
              <a:ext cx="251052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Proseguimento studi con percorso universitario</a:t>
              </a:r>
              <a:endParaRPr/>
            </a:p>
          </p:txBody>
        </p:sp>
        <p:pic>
          <p:nvPicPr>
            <p:cNvPr descr="Cappello di laurea" id="316" name="Google Shape;316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186113" y="472413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7" name="Google Shape;317;p4"/>
          <p:cNvGrpSpPr/>
          <p:nvPr/>
        </p:nvGrpSpPr>
        <p:grpSpPr>
          <a:xfrm>
            <a:off x="5696635" y="1226997"/>
            <a:ext cx="5948027" cy="5275649"/>
            <a:chOff x="5795022" y="1226997"/>
            <a:chExt cx="5948027" cy="5275649"/>
          </a:xfrm>
        </p:grpSpPr>
        <p:pic>
          <p:nvPicPr>
            <p:cNvPr descr="Fumetto di pensiero" id="318" name="Google Shape;318;p4"/>
            <p:cNvPicPr preferRelativeResize="0"/>
            <p:nvPr/>
          </p:nvPicPr>
          <p:blipFill rotWithShape="1">
            <a:blip r:embed="rId7">
              <a:alphaModFix/>
            </a:blip>
            <a:srcRect b="11303" l="0" r="0" t="0"/>
            <a:stretch/>
          </p:blipFill>
          <p:spPr>
            <a:xfrm>
              <a:off x="5795022" y="1226997"/>
              <a:ext cx="5948027" cy="5275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4"/>
            <p:cNvSpPr txBox="1"/>
            <p:nvPr/>
          </p:nvSpPr>
          <p:spPr>
            <a:xfrm>
              <a:off x="7270408" y="2922569"/>
              <a:ext cx="2997256" cy="1600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Pronto per il mondo lavorativo come assistente amministrativo, manager sportivo, amministratore dei sistemi informativi aziendali; addetto agli affari generali; addetto alla comunicazione e alle pubbliche relazioni.</a:t>
              </a:r>
              <a:endParaRPr/>
            </a:p>
          </p:txBody>
        </p:sp>
        <p:pic>
          <p:nvPicPr>
            <p:cNvPr descr="Programmatore" id="320" name="Google Shape;320;p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291064" y="4381984"/>
              <a:ext cx="825461" cy="8254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"/>
          <p:cNvSpPr txBox="1"/>
          <p:nvPr>
            <p:ph type="title"/>
          </p:nvPr>
        </p:nvSpPr>
        <p:spPr>
          <a:xfrm>
            <a:off x="1897975" y="152400"/>
            <a:ext cx="8294700" cy="11406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it-IT" sz="1600"/>
              <a:t>Sbocchi professionali a seguito di Laurea Magistrale in Economia / Relazioni Internazionali /Management dello sport</a:t>
            </a:r>
            <a:br>
              <a:rPr b="1" lang="it-IT" sz="1600"/>
            </a:br>
            <a:br>
              <a:rPr lang="it-IT" sz="1200"/>
            </a:br>
            <a:r>
              <a:rPr lang="it-IT" sz="1200"/>
              <a:t>Dalla Pubblica Amministrazione alle Organizzazioni internazionali e non governative, dal giornalismo alle carriera nel mondo privato e della cooperazione internazionale; </a:t>
            </a:r>
            <a:r>
              <a:rPr lang="it-IT" sz="1350">
                <a:solidFill>
                  <a:srgbClr val="19191A"/>
                </a:solidFill>
                <a:highlight>
                  <a:srgbClr val="FF9900"/>
                </a:highlight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it-IT" sz="1050">
                <a:solidFill>
                  <a:srgbClr val="19191A"/>
                </a:solidFill>
                <a:highlight>
                  <a:srgbClr val="FF9900"/>
                </a:highlight>
                <a:latin typeface="Arial"/>
                <a:ea typeface="Arial"/>
                <a:cs typeface="Arial"/>
                <a:sym typeface="Arial"/>
              </a:rPr>
              <a:t>avoro nelle aziende appartenenti ai vari settori dell'economia e in varie funzioni aziendali, può trovare impiego nell'ambito delle libere professioni</a:t>
            </a:r>
            <a:r>
              <a:rPr lang="it-IT" sz="1350">
                <a:solidFill>
                  <a:srgbClr val="19191A"/>
                </a:solidFill>
                <a:highlight>
                  <a:srgbClr val="FF9900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highlight>
                <a:srgbClr val="FF9900"/>
              </a:highlight>
            </a:endParaRPr>
          </a:p>
        </p:txBody>
      </p:sp>
      <p:sp>
        <p:nvSpPr>
          <p:cNvPr id="326" name="Google Shape;326;p5"/>
          <p:cNvSpPr txBox="1"/>
          <p:nvPr>
            <p:ph idx="1" type="body"/>
          </p:nvPr>
        </p:nvSpPr>
        <p:spPr>
          <a:xfrm>
            <a:off x="838200" y="1439025"/>
            <a:ext cx="10515600" cy="520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32409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Dirigenti ed equiparati delle amministrazioni dello Stato, degli enti pubblici non economici e degli enti locali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Addetto all’ufficio studi e ricerche di enti e organizzazioni pubbliche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Docenti universitari in scienze politiche e sociali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Ambasciatori, ministri plenipotenziari e alti dirigenti della carriera diplomatica (commissario consolare, consigliere di ambasciata, consigliere di legazione, consigliere per </a:t>
            </a:r>
            <a:r>
              <a:rPr lang="it-IT" sz="800"/>
              <a:t>l'emigrazione</a:t>
            </a:r>
            <a:r>
              <a:rPr lang="it-IT" sz="800"/>
              <a:t> e gli affari sociali, console, console generale, ministro plenipotenziario, vice ambasciatore)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Funzionario presso organizzazioni internazionali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Membri di organismi di governo e di assemblee nazionali con potestà legislativa e regolamentare (membro del Senato, membro della Camera dei deputati)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Dirigenti di partiti e movimenti politici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Assistente parlamentare europeo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Collaboratore parlamentare nel Parlamento italiano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Direttori e dirigenti del dipartimento comunicazione, pubblicità e pubbliche relazioni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Addetti alle pubbliche relazioni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Addetti ai public affairs</a:t>
            </a:r>
            <a:endParaRPr sz="800"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Direttori e dirigenti del dipartimento organizzazione, gestione delle risorse umane e delle relazioni industriali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Addetti alle risorse umane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Addetti agli affari generali (addetto ad attività di back office, coadiutore amministrativo, impiegato amministrativo, operatore amministrativo, personale di segreteria addetto alle attività amministrative, preparatore di bandi)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Project Manager/sportivo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Esperto dei mercati esteri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Addetto all’ufficio studi e ricerche di associazioni di categoria, sindacati, ONG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Ricercatore presso enti di ricerca privati non profit o for profit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Giornalista  sportivo e comunicatore pubblico o privato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Consulente del lavoro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Social media manager/sportivo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Organizzatori di fiere, esposizioni ed eventi culturali</a:t>
            </a:r>
            <a:endParaRPr/>
          </a:p>
          <a:p>
            <a:pPr indent="-23240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it-IT" sz="800"/>
              <a:t>Esperti nello studio, nella gestione e nel controllo dei fenomeni sociali</a:t>
            </a:r>
            <a:endParaRPr/>
          </a:p>
        </p:txBody>
      </p:sp>
      <p:pic>
        <p:nvPicPr>
          <p:cNvPr id="327" name="Google Shape;32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396"/>
            <a:ext cx="1076730" cy="70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60000" dist="1905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6000"/>
          </a:blip>
          <a:stretch>
            <a:fillRect/>
          </a:stretch>
        </a:blip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123fe9ef0a_0_268"/>
          <p:cNvSpPr txBox="1"/>
          <p:nvPr>
            <p:ph type="title"/>
          </p:nvPr>
        </p:nvSpPr>
        <p:spPr>
          <a:xfrm>
            <a:off x="171893" y="531625"/>
            <a:ext cx="1699500" cy="94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it-IT" sz="3000">
                <a:solidFill>
                  <a:srgbClr val="C00000"/>
                </a:solidFill>
              </a:rPr>
              <a:t>C.A.T. =</a:t>
            </a:r>
            <a:endParaRPr sz="3000"/>
          </a:p>
        </p:txBody>
      </p:sp>
      <p:sp>
        <p:nvSpPr>
          <p:cNvPr id="333" name="Google Shape;333;g3123fe9ef0a_0_268"/>
          <p:cNvSpPr txBox="1"/>
          <p:nvPr>
            <p:ph idx="1" type="body"/>
          </p:nvPr>
        </p:nvSpPr>
        <p:spPr>
          <a:xfrm>
            <a:off x="1504507" y="688418"/>
            <a:ext cx="105156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it-IT" sz="2600">
                <a:solidFill>
                  <a:srgbClr val="002060"/>
                </a:solidFill>
              </a:rPr>
              <a:t>COSTRUZIONI </a:t>
            </a:r>
            <a:r>
              <a:rPr b="1" lang="it-IT" sz="2600">
                <a:solidFill>
                  <a:srgbClr val="008000"/>
                </a:solidFill>
              </a:rPr>
              <a:t>AMBIENTE </a:t>
            </a:r>
            <a:r>
              <a:rPr b="1" lang="it-IT" sz="2600">
                <a:solidFill>
                  <a:srgbClr val="7F6000"/>
                </a:solidFill>
              </a:rPr>
              <a:t>TERRITORIO</a:t>
            </a:r>
            <a:r>
              <a:rPr lang="it-IT" sz="2600"/>
              <a:t> </a:t>
            </a:r>
            <a:r>
              <a:rPr b="1" lang="it-IT" sz="2600">
                <a:solidFill>
                  <a:srgbClr val="FF33CC"/>
                </a:solidFill>
              </a:rPr>
              <a:t>(ex Istituto Tecnico per Geometri)</a:t>
            </a:r>
            <a:endParaRPr sz="2600"/>
          </a:p>
        </p:txBody>
      </p:sp>
      <p:sp>
        <p:nvSpPr>
          <p:cNvPr id="334" name="Google Shape;334;g3123fe9ef0a_0_268"/>
          <p:cNvSpPr txBox="1"/>
          <p:nvPr/>
        </p:nvSpPr>
        <p:spPr>
          <a:xfrm>
            <a:off x="238956" y="2297624"/>
            <a:ext cx="79392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it-IT" sz="25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Il nuovo geometra è un tecnico indispensabile e autonomo che si occupa di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it-IT" sz="25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COSTRUZIONI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it-IT" sz="25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TUTELA AMBIENTALE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it-IT" sz="2500" u="none" cap="none" strike="noStrike">
                <a:solidFill>
                  <a:srgbClr val="FF33CC"/>
                </a:solidFill>
                <a:latin typeface="Arial"/>
                <a:ea typeface="Arial"/>
                <a:cs typeface="Arial"/>
                <a:sym typeface="Arial"/>
              </a:rPr>
              <a:t>SICUREZZA SUL LAVORO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g3123fe9ef0a_0_2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64728" y="1247550"/>
            <a:ext cx="3268875" cy="4912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5000"/>
          </a:blip>
          <a:stretch>
            <a:fillRect/>
          </a:stretch>
        </a:blip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g3123fe9ef0a_0_275"/>
          <p:cNvGrpSpPr/>
          <p:nvPr/>
        </p:nvGrpSpPr>
        <p:grpSpPr>
          <a:xfrm>
            <a:off x="198202" y="163583"/>
            <a:ext cx="5570804" cy="6649814"/>
            <a:chOff x="1630018" y="317145"/>
            <a:chExt cx="9164013" cy="10938994"/>
          </a:xfrm>
        </p:grpSpPr>
        <p:pic>
          <p:nvPicPr>
            <p:cNvPr id="341" name="Google Shape;341;g3123fe9ef0a_0_275"/>
            <p:cNvPicPr preferRelativeResize="0"/>
            <p:nvPr/>
          </p:nvPicPr>
          <p:blipFill rotWithShape="1">
            <a:blip r:embed="rId4">
              <a:alphaModFix/>
            </a:blip>
            <a:srcRect b="1681" l="0" r="0" t="0"/>
            <a:stretch/>
          </p:blipFill>
          <p:spPr>
            <a:xfrm>
              <a:off x="1630018" y="317145"/>
              <a:ext cx="9163878" cy="59682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g3123fe9ef0a_0_275"/>
            <p:cNvSpPr txBox="1"/>
            <p:nvPr/>
          </p:nvSpPr>
          <p:spPr>
            <a:xfrm>
              <a:off x="2407514" y="7559539"/>
              <a:ext cx="7608900" cy="369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it-IT" sz="1400" u="none" cap="none" strike="noStrike">
                  <a:solidFill>
                    <a:srgbClr val="1E4E79"/>
                  </a:solidFill>
                  <a:latin typeface="Arial"/>
                  <a:ea typeface="Arial"/>
                  <a:cs typeface="Arial"/>
                  <a:sym typeface="Arial"/>
                </a:rPr>
                <a:t>ITALIANO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it-IT" sz="1400" u="none" cap="none" strike="noStrike">
                  <a:solidFill>
                    <a:srgbClr val="1E4E79"/>
                  </a:solidFill>
                  <a:latin typeface="Arial"/>
                  <a:ea typeface="Arial"/>
                  <a:cs typeface="Arial"/>
                  <a:sym typeface="Arial"/>
                </a:rPr>
                <a:t>STORIA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it-IT" sz="1400" u="none" cap="none" strike="noStrike">
                  <a:solidFill>
                    <a:srgbClr val="1E4E79"/>
                  </a:solidFill>
                  <a:latin typeface="Arial"/>
                  <a:ea typeface="Arial"/>
                  <a:cs typeface="Arial"/>
                  <a:sym typeface="Arial"/>
                </a:rPr>
                <a:t>MATEMATICA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it-IT" sz="1400" u="none" cap="none" strike="noStrike">
                  <a:solidFill>
                    <a:srgbClr val="1E4E79"/>
                  </a:solidFill>
                  <a:latin typeface="Arial"/>
                  <a:ea typeface="Arial"/>
                  <a:cs typeface="Arial"/>
                  <a:sym typeface="Arial"/>
                </a:rPr>
                <a:t>GEOGRAFIA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it-IT" sz="1400" u="none" cap="none" strike="noStrike">
                  <a:solidFill>
                    <a:srgbClr val="1E4E79"/>
                  </a:solidFill>
                  <a:latin typeface="Arial"/>
                  <a:ea typeface="Arial"/>
                  <a:cs typeface="Arial"/>
                  <a:sym typeface="Arial"/>
                </a:rPr>
                <a:t>L. STRANIERA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it-IT" sz="1400" u="none" cap="none" strike="noStrike">
                  <a:solidFill>
                    <a:srgbClr val="1E4E79"/>
                  </a:solidFill>
                  <a:latin typeface="Arial"/>
                  <a:ea typeface="Arial"/>
                  <a:cs typeface="Arial"/>
                  <a:sym typeface="Arial"/>
                </a:rPr>
                <a:t>SCIENZE INTEGRATE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it-IT" sz="1400" u="none" cap="none" strike="noStrike">
                  <a:solidFill>
                    <a:srgbClr val="1E4E79"/>
                  </a:solidFill>
                  <a:latin typeface="Arial"/>
                  <a:ea typeface="Arial"/>
                  <a:cs typeface="Arial"/>
                  <a:sym typeface="Arial"/>
                </a:rPr>
                <a:t>DISEGNO TECNICO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it-IT" sz="1400" u="none" cap="none" strike="noStrike">
                  <a:solidFill>
                    <a:srgbClr val="1E4E79"/>
                  </a:solidFill>
                  <a:latin typeface="Arial"/>
                  <a:ea typeface="Arial"/>
                  <a:cs typeface="Arial"/>
                  <a:sym typeface="Arial"/>
                </a:rPr>
                <a:t>DIRITTO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g3123fe9ef0a_0_275"/>
            <p:cNvSpPr txBox="1"/>
            <p:nvPr/>
          </p:nvSpPr>
          <p:spPr>
            <a:xfrm>
              <a:off x="1834831" y="4643966"/>
              <a:ext cx="8959200" cy="177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it-IT" sz="3200" u="none" cap="none" strike="noStrike">
                  <a:solidFill>
                    <a:srgbClr val="0070C0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Una cultura scientifica e tecnologica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g3123fe9ef0a_0_275"/>
            <p:cNvSpPr/>
            <p:nvPr/>
          </p:nvSpPr>
          <p:spPr>
            <a:xfrm rot="5400000">
              <a:off x="5421395" y="6465811"/>
              <a:ext cx="1330200" cy="679500"/>
            </a:xfrm>
            <a:prstGeom prst="striped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25400">
              <a:solidFill>
                <a:srgbClr val="1C30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5" name="Google Shape;345;g3123fe9ef0a_0_2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81852" y="163581"/>
            <a:ext cx="6111958" cy="36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3123fe9ef0a_0_275"/>
          <p:cNvSpPr txBox="1"/>
          <p:nvPr/>
        </p:nvSpPr>
        <p:spPr>
          <a:xfrm>
            <a:off x="6790970" y="5125637"/>
            <a:ext cx="440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-IT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ESTIMO ED ECONOMIA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-IT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-IT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PROGETTAZIONE COSTRUZIONI IMPIANTI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3123fe9ef0a_0_275"/>
          <p:cNvSpPr txBox="1"/>
          <p:nvPr/>
        </p:nvSpPr>
        <p:spPr>
          <a:xfrm>
            <a:off x="8265307" y="4566176"/>
            <a:ext cx="1457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-IT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TOPOGRAFIA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3123fe9ef0a_0_275"/>
          <p:cNvSpPr/>
          <p:nvPr/>
        </p:nvSpPr>
        <p:spPr>
          <a:xfrm rot="5400000">
            <a:off x="8492484" y="3901229"/>
            <a:ext cx="808500" cy="4131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5000"/>
          </a:blip>
          <a:stretch>
            <a:fillRect/>
          </a:stretch>
        </a:blip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123fe9ef0a_0_287"/>
          <p:cNvSpPr txBox="1"/>
          <p:nvPr/>
        </p:nvSpPr>
        <p:spPr>
          <a:xfrm>
            <a:off x="1407560" y="2095602"/>
            <a:ext cx="1078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it-IT" sz="2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…anche con nuove TECNOLOGIE  e nuove applicazioni per </a:t>
            </a:r>
            <a:r>
              <a:rPr b="1" i="1" lang="it-IT" sz="2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disegni grafici e tecnici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g3123fe9ef0a_0_2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914" y="401418"/>
            <a:ext cx="5805713" cy="1339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123fe9ef0a_0_287"/>
          <p:cNvPicPr preferRelativeResize="0"/>
          <p:nvPr/>
        </p:nvPicPr>
        <p:blipFill rotWithShape="1">
          <a:blip r:embed="rId5">
            <a:alphaModFix/>
          </a:blip>
          <a:srcRect b="0" l="0" r="3250" t="0"/>
          <a:stretch/>
        </p:blipFill>
        <p:spPr>
          <a:xfrm>
            <a:off x="9552601" y="4117353"/>
            <a:ext cx="2450713" cy="217545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3123fe9ef0a_0_287"/>
          <p:cNvSpPr txBox="1"/>
          <p:nvPr/>
        </p:nvSpPr>
        <p:spPr>
          <a:xfrm>
            <a:off x="328773" y="2947762"/>
            <a:ext cx="112296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it-IT" sz="2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COSA IMPARERAI?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85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1" i="0" lang="it-IT" sz="2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 fare la valutazione di beni immobili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85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1" i="0" lang="it-IT" sz="2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 vivere la cultura della sicurezza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85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1" i="0" lang="it-IT" sz="2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ad utilizzare con coscienza le risorse del territorio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85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1" i="0" lang="it-IT" sz="2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 conoscere i materiali usati nelle costruzioni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858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1" i="0" lang="it-IT" sz="2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ad organizzare e gestire un cantiere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g3123fe9ef0a_0_2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5969" y="62744"/>
            <a:ext cx="4496032" cy="192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3123fe9ef0a_0_2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"/>
            <a:ext cx="4081672" cy="30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3123fe9ef0a_0_2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7590" y="-4594"/>
            <a:ext cx="3618379" cy="1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3123fe9ef0a_0_2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93805" y="1938632"/>
            <a:ext cx="4368131" cy="2273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3123fe9ef0a_0_29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12912" y="1987952"/>
            <a:ext cx="4579087" cy="222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3123fe9ef0a_0_29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3011413"/>
            <a:ext cx="3593805" cy="2273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3123fe9ef0a_0_29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54979" y="4212049"/>
            <a:ext cx="3283119" cy="275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3123fe9ef0a_0_29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0" y="5081514"/>
            <a:ext cx="3454978" cy="188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3123fe9ef0a_0_29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61937" y="4425291"/>
            <a:ext cx="2369965" cy="236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2024-10-20T08:37:34Z</dcterms:created>
  <dc:creator>Mariella Ghia</dc:creator>
</cp:coreProperties>
</file>